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3" r:id="rId3"/>
    <p:sldId id="1042" r:id="rId4"/>
    <p:sldId id="1043" r:id="rId5"/>
    <p:sldId id="1044" r:id="rId6"/>
    <p:sldId id="1046" r:id="rId7"/>
    <p:sldId id="1041" r:id="rId8"/>
    <p:sldId id="1040" r:id="rId9"/>
    <p:sldId id="1048" r:id="rId10"/>
    <p:sldId id="257" r:id="rId11"/>
    <p:sldId id="259" r:id="rId12"/>
    <p:sldId id="258" r:id="rId13"/>
    <p:sldId id="1047" r:id="rId14"/>
    <p:sldId id="260" r:id="rId15"/>
    <p:sldId id="1045" r:id="rId16"/>
    <p:sldId id="101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927719-8905-473D-81D6-FDC64FCF7062}">
          <p14:sldIdLst>
            <p14:sldId id="256"/>
            <p14:sldId id="273"/>
            <p14:sldId id="1042"/>
            <p14:sldId id="1043"/>
            <p14:sldId id="1044"/>
            <p14:sldId id="1046"/>
            <p14:sldId id="1041"/>
            <p14:sldId id="1040"/>
            <p14:sldId id="1048"/>
            <p14:sldId id="257"/>
            <p14:sldId id="259"/>
            <p14:sldId id="258"/>
            <p14:sldId id="1047"/>
            <p14:sldId id="260"/>
            <p14:sldId id="1045"/>
          </p14:sldIdLst>
        </p14:section>
        <p14:section name="Untitled Section" id="{F2FDBD75-6224-4B12-9C87-FF1738262342}">
          <p14:sldIdLst>
            <p14:sldId id="101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75" d="100"/>
          <a:sy n="75" d="100"/>
        </p:scale>
        <p:origin x="3504" y="2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41BF1-B91E-4AB1-B0CD-CFC27BB5648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B0BD3-B788-4961-8873-30292AF93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13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64B956-65E7-9943-BC8C-AB5814EFB8F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A98F-E04C-4EDA-97FC-8FBD12448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A37DA-D2CE-4598-A31E-CC602489E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C5727-0628-4272-8843-D18700A8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B30E-AFE3-492B-AEF0-27E1195CDBD0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BAF52-DDD8-4008-9185-0535B248B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C8B45-5908-4C25-ABF8-0B3421F4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AC23-AFCA-4295-9EAF-BD197284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67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39FC-F91F-4086-9374-F8CCF159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B6DBC-E160-44BF-A01A-2D81F6445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9CCCC-6186-4695-B28C-B73EC55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B30E-AFE3-492B-AEF0-27E1195CDBD0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4F9CB-9051-4013-A13F-E7291C56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866D8-4121-467A-8E73-4C308C05D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AC23-AFCA-4295-9EAF-BD197284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7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5ED657-B593-476F-8E23-FA8F6746F6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9CFBFC-D682-4C24-88C0-B543D1C60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02327-8A83-4FC3-8A19-F82ECEC3C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B30E-AFE3-492B-AEF0-27E1195CDBD0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7DC83-DC4C-40E0-95F3-0C60E866D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940CF-6F82-4508-8FC0-53698CCF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AC23-AFCA-4295-9EAF-BD197284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61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6086-F2EF-4E85-A678-20631A46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257EF-AFC5-46DD-88BF-89E2D4C57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FBA4D-CD53-4AD5-8775-54D6819F8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B30E-AFE3-492B-AEF0-27E1195CDBD0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70327-7372-4624-98F3-C9F94651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47FF6-5F8D-4C00-928F-6E1ACFAB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AC23-AFCA-4295-9EAF-BD197284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9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80B8F-04CC-404D-AD41-9D8C2424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115F9-C8BA-4D66-B13E-C91666C80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C8F5-0E21-4E29-9610-C1E67D882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B30E-AFE3-492B-AEF0-27E1195CDBD0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FDE59-103D-40F1-AFEC-F3BEBCB3F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035CD-5B7B-41FD-954E-E956E4A7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AC23-AFCA-4295-9EAF-BD197284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6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7B8D4-1FD0-44AA-9600-3A46AE74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046EE-F792-410F-B90B-1DF6F71B31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BBB62-A81B-4FA4-A5AD-5944AE756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8A7CB-A685-43D2-82AF-3724593E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B30E-AFE3-492B-AEF0-27E1195CDBD0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78A03F-61E0-4A70-9648-1D93EE2A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5774C0-9548-48FE-A91B-A2D000A8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AC23-AFCA-4295-9EAF-BD197284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9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0FBB3-8C34-4A5D-B71C-785408F0D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35F20-7BC4-4600-A88E-7EA068536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C5794-8B76-482F-833A-A90895D2E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54D22-2A3E-4DEB-B316-5D8ECCAD3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3D2A25-2A16-46BE-8652-C93D2B6834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C71ED0-DA7A-4F3C-AE1A-B8CCF31E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B30E-AFE3-492B-AEF0-27E1195CDBD0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3C1FB1-D8F5-4544-8EAA-61298FA6D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BE4604-6E03-4AF9-A111-D7E7E5FC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AC23-AFCA-4295-9EAF-BD197284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4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6F47-BDA0-4695-B493-486B7F892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4BCEA-DDB0-4E30-ABF2-162BBBECA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B30E-AFE3-492B-AEF0-27E1195CDBD0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7D2722-4048-406E-8D9A-E23A31EC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AAAF0-2828-4AE0-8C34-4BB7CD1B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AC23-AFCA-4295-9EAF-BD197284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0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68412-B2C8-4A63-BA02-10FB33500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B30E-AFE3-492B-AEF0-27E1195CDBD0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F7080-D270-4AE1-90C8-FE825A1E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E4A19-821D-411A-860C-A355D1E24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AC23-AFCA-4295-9EAF-BD197284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92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B45BA-3883-48A0-8FCA-458222589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5083B-E25C-4CEA-BC2B-0B65EECC9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FD44-E202-446E-9052-C6B56C5A7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37094A-5ACE-454E-8930-6F2853046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B30E-AFE3-492B-AEF0-27E1195CDBD0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67A4A-131D-49E5-B380-DE1D8BC6C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6F449-1731-4686-9C2C-B0FF9A7D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AC23-AFCA-4295-9EAF-BD197284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51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1827-B01C-4982-AC07-F0CCDCF9C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2BFCDC-CBBD-4D01-A5E4-88F9FF4241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EC732-B17E-41BE-96FC-2D0C8989D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D0B9C-3ABD-4E38-AA9F-BFCBD31B4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B30E-AFE3-492B-AEF0-27E1195CDBD0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7E80C-E701-4EE7-A4EF-949C92629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DC4F6-CCAB-4C8E-BABE-BCBA8906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AC23-AFCA-4295-9EAF-BD197284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52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F16D2-84B6-475F-AD86-3085FFF1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E19DD-5915-416A-9D3A-B49A2A903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BA48-D158-4399-9D98-A8791C66D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8B30E-AFE3-492B-AEF0-27E1195CDBD0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FF91B-5995-4B96-AFB1-D99D937BC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14A9D-0F28-4B68-B080-CE34D1197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3AC23-AFCA-4295-9EAF-BD197284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7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pIUwcN0gqo?feature=oembed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168D524-525C-4D26-B975-0F1E10CFE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14537"/>
            <a:ext cx="76200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79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46712-83CF-44A3-98C2-F9E5020E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260" y="84613"/>
            <a:ext cx="10515600" cy="1325563"/>
          </a:xfrm>
        </p:spPr>
        <p:txBody>
          <a:bodyPr/>
          <a:lstStyle/>
          <a:p>
            <a:r>
              <a:rPr lang="en-US" dirty="0"/>
              <a:t>Consumer Data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2DEE7-0CDE-4A9A-9B2C-9C8390CF2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712" y="1543685"/>
            <a:ext cx="3032760" cy="498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Demographics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245E6-0C27-4C8D-B418-4CFFB4C1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42" y="1975582"/>
            <a:ext cx="2028796" cy="391267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AD0C7-6D00-4A79-9621-41C24F98921A}"/>
              </a:ext>
            </a:extLst>
          </p:cNvPr>
          <p:cNvSpPr txBox="1">
            <a:spLocks/>
          </p:cNvSpPr>
          <p:nvPr/>
        </p:nvSpPr>
        <p:spPr>
          <a:xfrm>
            <a:off x="7520619" y="1543685"/>
            <a:ext cx="303276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Media Preferences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1CF589-9C38-4A84-A062-1237A849BB99}"/>
              </a:ext>
            </a:extLst>
          </p:cNvPr>
          <p:cNvSpPr txBox="1">
            <a:spLocks/>
          </p:cNvSpPr>
          <p:nvPr/>
        </p:nvSpPr>
        <p:spPr>
          <a:xfrm>
            <a:off x="1215712" y="4091941"/>
            <a:ext cx="3032760" cy="498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Gaming Preferences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7F0D6-83E8-4A61-8A5B-7D27C15ED0A5}"/>
              </a:ext>
            </a:extLst>
          </p:cNvPr>
          <p:cNvSpPr txBox="1">
            <a:spLocks/>
          </p:cNvSpPr>
          <p:nvPr/>
        </p:nvSpPr>
        <p:spPr>
          <a:xfrm>
            <a:off x="7520619" y="4093526"/>
            <a:ext cx="3032760" cy="498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Non-gaming</a:t>
            </a:r>
            <a:r>
              <a:rPr lang="en-US" dirty="0"/>
              <a:t> Interests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92C11F-21D5-4445-B788-0CFCD574F32E}"/>
              </a:ext>
            </a:extLst>
          </p:cNvPr>
          <p:cNvSpPr txBox="1">
            <a:spLocks/>
          </p:cNvSpPr>
          <p:nvPr/>
        </p:nvSpPr>
        <p:spPr>
          <a:xfrm>
            <a:off x="1215712" y="2042160"/>
            <a:ext cx="303276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/>
              <a:t>Datalucent</a:t>
            </a:r>
            <a:r>
              <a:rPr lang="en-US" sz="1400" dirty="0"/>
              <a:t> can provide deep and accurate information about each user.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746A71-ED59-4FA5-B311-3B46D836788D}"/>
              </a:ext>
            </a:extLst>
          </p:cNvPr>
          <p:cNvSpPr txBox="1">
            <a:spLocks/>
          </p:cNvSpPr>
          <p:nvPr/>
        </p:nvSpPr>
        <p:spPr>
          <a:xfrm>
            <a:off x="7520618" y="2042160"/>
            <a:ext cx="3455670" cy="49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The data can show each user’s favorite TV shows, music artists, genres, and platforms.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4FBBDE-4B6A-4CC3-90CB-695F8E235309}"/>
              </a:ext>
            </a:extLst>
          </p:cNvPr>
          <p:cNvSpPr txBox="1">
            <a:spLocks/>
          </p:cNvSpPr>
          <p:nvPr/>
        </p:nvSpPr>
        <p:spPr>
          <a:xfrm>
            <a:off x="1215712" y="4590415"/>
            <a:ext cx="303276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The data shows each fan’s unique set of interests within gaming.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E022EA-0057-4EC6-B7CE-D8B1810B4869}"/>
              </a:ext>
            </a:extLst>
          </p:cNvPr>
          <p:cNvSpPr/>
          <p:nvPr/>
        </p:nvSpPr>
        <p:spPr>
          <a:xfrm>
            <a:off x="1291912" y="2651761"/>
            <a:ext cx="2872740" cy="9829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Age: 32</a:t>
            </a:r>
          </a:p>
          <a:p>
            <a:r>
              <a:rPr lang="en-US" dirty="0"/>
              <a:t>Language: English</a:t>
            </a:r>
          </a:p>
          <a:p>
            <a:r>
              <a:rPr lang="en-US" dirty="0"/>
              <a:t>Gender: Male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B13C7EC-26AD-41B4-961C-E2C57ABF1C99}"/>
              </a:ext>
            </a:extLst>
          </p:cNvPr>
          <p:cNvSpPr/>
          <p:nvPr/>
        </p:nvSpPr>
        <p:spPr>
          <a:xfrm>
            <a:off x="7646349" y="2602229"/>
            <a:ext cx="2872740" cy="1303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Favorite Media: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Billie </a:t>
            </a:r>
            <a:r>
              <a:rPr lang="en-US" sz="1200" dirty="0" err="1"/>
              <a:t>Eilish</a:t>
            </a:r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/>
              <a:t>Playstation</a:t>
            </a:r>
            <a:r>
              <a:rPr lang="en-US" sz="1200" dirty="0"/>
              <a:t>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The Tonight Show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The Bachelor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Rock &amp; Roll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CACF73C-53F8-4B2D-84A7-4E3EEF23E7D6}"/>
              </a:ext>
            </a:extLst>
          </p:cNvPr>
          <p:cNvSpPr/>
          <p:nvPr/>
        </p:nvSpPr>
        <p:spPr>
          <a:xfrm>
            <a:off x="7646349" y="5157470"/>
            <a:ext cx="2872740" cy="1303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Other Interests: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Financial news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Government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Sci-fi and Fantasy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Massachusetts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Online Education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5D47EE8-72F5-4920-86F9-2A8B3419735C}"/>
              </a:ext>
            </a:extLst>
          </p:cNvPr>
          <p:cNvSpPr/>
          <p:nvPr/>
        </p:nvSpPr>
        <p:spPr>
          <a:xfrm>
            <a:off x="1291912" y="5157470"/>
            <a:ext cx="2872740" cy="1303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Gaming Interests: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League of Legends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/>
              <a:t>Pokemon</a:t>
            </a:r>
            <a:r>
              <a:rPr lang="en-US" sz="1200" dirty="0"/>
              <a:t> 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Overwatch League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Sonic Mania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Nintendo Switch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2CAC86C-BB25-41F1-B7EC-AD2A59565048}"/>
              </a:ext>
            </a:extLst>
          </p:cNvPr>
          <p:cNvSpPr txBox="1">
            <a:spLocks/>
          </p:cNvSpPr>
          <p:nvPr/>
        </p:nvSpPr>
        <p:spPr>
          <a:xfrm>
            <a:off x="7520618" y="4590414"/>
            <a:ext cx="3121981" cy="49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The data also shows information about each user’s interests outside of gaming.</a:t>
            </a:r>
          </a:p>
        </p:txBody>
      </p:sp>
    </p:spTree>
    <p:extLst>
      <p:ext uri="{BB962C8B-B14F-4D97-AF65-F5344CB8AC3E}">
        <p14:creationId xmlns:p14="http://schemas.microsoft.com/office/powerpoint/2010/main" val="1547854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B4074-0AE7-4C56-9517-02B41D7D7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Adjacent Interests and Markets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F3958E-532A-4D25-9E25-0C55829B49B5}"/>
              </a:ext>
            </a:extLst>
          </p:cNvPr>
          <p:cNvGrpSpPr/>
          <p:nvPr/>
        </p:nvGrpSpPr>
        <p:grpSpPr>
          <a:xfrm>
            <a:off x="942331" y="3802410"/>
            <a:ext cx="9738418" cy="2173795"/>
            <a:chOff x="1516380" y="4104030"/>
            <a:chExt cx="8387185" cy="1872175"/>
          </a:xfrm>
        </p:grpSpPr>
        <p:sp>
          <p:nvSpPr>
            <p:cNvPr id="17" name="Google Shape;56;p13">
              <a:extLst>
                <a:ext uri="{FF2B5EF4-FFF2-40B4-BE49-F238E27FC236}">
                  <a16:creationId xmlns:a16="http://schemas.microsoft.com/office/drawing/2014/main" id="{7F7A5EDE-E2EF-401E-BA8A-AF115FE02259}"/>
                </a:ext>
              </a:extLst>
            </p:cNvPr>
            <p:cNvSpPr/>
            <p:nvPr/>
          </p:nvSpPr>
          <p:spPr>
            <a:xfrm>
              <a:off x="3179890" y="4486805"/>
              <a:ext cx="1340700" cy="13404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Group A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57;p13">
              <a:extLst>
                <a:ext uri="{FF2B5EF4-FFF2-40B4-BE49-F238E27FC236}">
                  <a16:creationId xmlns:a16="http://schemas.microsoft.com/office/drawing/2014/main" id="{6E571D9A-A0C4-48D0-AAF4-2D64F7E4DCA0}"/>
                </a:ext>
              </a:extLst>
            </p:cNvPr>
            <p:cNvSpPr/>
            <p:nvPr/>
          </p:nvSpPr>
          <p:spPr>
            <a:xfrm>
              <a:off x="6430167" y="4486805"/>
              <a:ext cx="1340700" cy="13404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Group B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" name="Google Shape;58;p13">
              <a:extLst>
                <a:ext uri="{FF2B5EF4-FFF2-40B4-BE49-F238E27FC236}">
                  <a16:creationId xmlns:a16="http://schemas.microsoft.com/office/drawing/2014/main" id="{917508E1-F446-4A21-BB00-83CBABB86DBA}"/>
                </a:ext>
              </a:extLst>
            </p:cNvPr>
            <p:cNvCxnSpPr>
              <a:stCxn id="17" idx="7"/>
            </p:cNvCxnSpPr>
            <p:nvPr/>
          </p:nvCxnSpPr>
          <p:spPr>
            <a:xfrm rot="10800000" flipH="1">
              <a:off x="4324249" y="4520202"/>
              <a:ext cx="531600" cy="16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" name="Google Shape;59;p13">
              <a:extLst>
                <a:ext uri="{FF2B5EF4-FFF2-40B4-BE49-F238E27FC236}">
                  <a16:creationId xmlns:a16="http://schemas.microsoft.com/office/drawing/2014/main" id="{D6708439-B1D3-4A03-AB09-8167436F7E2D}"/>
                </a:ext>
              </a:extLst>
            </p:cNvPr>
            <p:cNvSpPr txBox="1"/>
            <p:nvPr/>
          </p:nvSpPr>
          <p:spPr>
            <a:xfrm>
              <a:off x="4936615" y="4255580"/>
              <a:ext cx="9744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Sports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1" name="Google Shape;60;p13">
              <a:extLst>
                <a:ext uri="{FF2B5EF4-FFF2-40B4-BE49-F238E27FC236}">
                  <a16:creationId xmlns:a16="http://schemas.microsoft.com/office/drawing/2014/main" id="{71C2DB36-424F-4686-A0B2-C5B436489EE9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4324249" y="5630908"/>
              <a:ext cx="526800" cy="21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" name="Google Shape;61;p13">
              <a:extLst>
                <a:ext uri="{FF2B5EF4-FFF2-40B4-BE49-F238E27FC236}">
                  <a16:creationId xmlns:a16="http://schemas.microsoft.com/office/drawing/2014/main" id="{F9BDF136-060F-4E24-9978-AE7118E2F3B8}"/>
                </a:ext>
              </a:extLst>
            </p:cNvPr>
            <p:cNvSpPr txBox="1"/>
            <p:nvPr/>
          </p:nvSpPr>
          <p:spPr>
            <a:xfrm>
              <a:off x="4988178" y="5630905"/>
              <a:ext cx="9744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Games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" name="Google Shape;62;p13">
              <a:extLst>
                <a:ext uri="{FF2B5EF4-FFF2-40B4-BE49-F238E27FC236}">
                  <a16:creationId xmlns:a16="http://schemas.microsoft.com/office/drawing/2014/main" id="{96A724C2-68E8-442F-9CE6-9F240A3E6E79}"/>
                </a:ext>
              </a:extLst>
            </p:cNvPr>
            <p:cNvCxnSpPr>
              <a:stCxn id="18" idx="1"/>
            </p:cNvCxnSpPr>
            <p:nvPr/>
          </p:nvCxnSpPr>
          <p:spPr>
            <a:xfrm rot="10800000">
              <a:off x="5740008" y="4482102"/>
              <a:ext cx="886500" cy="20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Google Shape;63;p13">
              <a:extLst>
                <a:ext uri="{FF2B5EF4-FFF2-40B4-BE49-F238E27FC236}">
                  <a16:creationId xmlns:a16="http://schemas.microsoft.com/office/drawing/2014/main" id="{37571832-06C2-4231-99CD-9562808EB7C4}"/>
                </a:ext>
              </a:extLst>
            </p:cNvPr>
            <p:cNvCxnSpPr>
              <a:stCxn id="18" idx="3"/>
            </p:cNvCxnSpPr>
            <p:nvPr/>
          </p:nvCxnSpPr>
          <p:spPr>
            <a:xfrm flipH="1">
              <a:off x="5806608" y="5630908"/>
              <a:ext cx="819900" cy="18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64;p13">
              <a:extLst>
                <a:ext uri="{FF2B5EF4-FFF2-40B4-BE49-F238E27FC236}">
                  <a16:creationId xmlns:a16="http://schemas.microsoft.com/office/drawing/2014/main" id="{92C75B24-D7E5-4E23-8E3D-ED10E321ED40}"/>
                </a:ext>
              </a:extLst>
            </p:cNvPr>
            <p:cNvCxnSpPr>
              <a:stCxn id="18" idx="7"/>
            </p:cNvCxnSpPr>
            <p:nvPr/>
          </p:nvCxnSpPr>
          <p:spPr>
            <a:xfrm rot="10800000" flipH="1">
              <a:off x="7574526" y="4348902"/>
              <a:ext cx="461400" cy="33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Google Shape;65;p13">
              <a:extLst>
                <a:ext uri="{FF2B5EF4-FFF2-40B4-BE49-F238E27FC236}">
                  <a16:creationId xmlns:a16="http://schemas.microsoft.com/office/drawing/2014/main" id="{04C78023-CF7D-4067-AA50-9A9E7A541DEE}"/>
                </a:ext>
              </a:extLst>
            </p:cNvPr>
            <p:cNvSpPr txBox="1"/>
            <p:nvPr/>
          </p:nvSpPr>
          <p:spPr>
            <a:xfrm>
              <a:off x="8075015" y="4104030"/>
              <a:ext cx="1691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Streaming Video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" name="Google Shape;67;p13">
              <a:extLst>
                <a:ext uri="{FF2B5EF4-FFF2-40B4-BE49-F238E27FC236}">
                  <a16:creationId xmlns:a16="http://schemas.microsoft.com/office/drawing/2014/main" id="{76A86E70-89C8-4D17-AEB8-AFE9C0F5A572}"/>
                </a:ext>
              </a:extLst>
            </p:cNvPr>
            <p:cNvCxnSpPr>
              <a:cxnSpLocks/>
              <a:stCxn id="18" idx="5"/>
            </p:cNvCxnSpPr>
            <p:nvPr/>
          </p:nvCxnSpPr>
          <p:spPr>
            <a:xfrm>
              <a:off x="7574526" y="5630908"/>
              <a:ext cx="566050" cy="17279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" name="Google Shape;68;p13">
              <a:extLst>
                <a:ext uri="{FF2B5EF4-FFF2-40B4-BE49-F238E27FC236}">
                  <a16:creationId xmlns:a16="http://schemas.microsoft.com/office/drawing/2014/main" id="{1D12651E-7212-4258-8DCE-F4F5A811CA4A}"/>
                </a:ext>
              </a:extLst>
            </p:cNvPr>
            <p:cNvSpPr txBox="1"/>
            <p:nvPr/>
          </p:nvSpPr>
          <p:spPr>
            <a:xfrm>
              <a:off x="8211865" y="5695855"/>
              <a:ext cx="1691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Pet Supplies</a:t>
              </a:r>
              <a:endParaRPr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" name="Google Shape;69;p13">
              <a:extLst>
                <a:ext uri="{FF2B5EF4-FFF2-40B4-BE49-F238E27FC236}">
                  <a16:creationId xmlns:a16="http://schemas.microsoft.com/office/drawing/2014/main" id="{11EAC0DA-AD9C-4FC9-940B-48C9F6E11FDA}"/>
                </a:ext>
              </a:extLst>
            </p:cNvPr>
            <p:cNvCxnSpPr>
              <a:stCxn id="17" idx="2"/>
            </p:cNvCxnSpPr>
            <p:nvPr/>
          </p:nvCxnSpPr>
          <p:spPr>
            <a:xfrm rot="10800000">
              <a:off x="2745190" y="4838705"/>
              <a:ext cx="434700" cy="31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0" name="Google Shape;70;p13">
              <a:extLst>
                <a:ext uri="{FF2B5EF4-FFF2-40B4-BE49-F238E27FC236}">
                  <a16:creationId xmlns:a16="http://schemas.microsoft.com/office/drawing/2014/main" id="{B6BD99A1-7F22-4C74-A92C-BF56B00D3645}"/>
                </a:ext>
              </a:extLst>
            </p:cNvPr>
            <p:cNvSpPr txBox="1"/>
            <p:nvPr/>
          </p:nvSpPr>
          <p:spPr>
            <a:xfrm>
              <a:off x="1516380" y="4271405"/>
              <a:ext cx="1756735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Outdoors</a:t>
              </a:r>
              <a:endParaRPr dirty="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Equipment</a:t>
              </a:r>
              <a:endParaRPr dirty="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86E24C9-57A3-4495-B966-1262FAD00B88}"/>
              </a:ext>
            </a:extLst>
          </p:cNvPr>
          <p:cNvSpPr/>
          <p:nvPr/>
        </p:nvSpPr>
        <p:spPr>
          <a:xfrm>
            <a:off x="838905" y="1668269"/>
            <a:ext cx="102473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Deepen your understanding of your fans’ most interests. Discover niche marketing opportunities. Find prospective areas to build new audiences.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1755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11231-7AAC-40C4-A97D-B76D4D8BC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Changes Over Time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3185D5-53FA-4C2F-A126-1DF8CE88ADDD}"/>
              </a:ext>
            </a:extLst>
          </p:cNvPr>
          <p:cNvGrpSpPr/>
          <p:nvPr/>
        </p:nvGrpSpPr>
        <p:grpSpPr>
          <a:xfrm>
            <a:off x="5295899" y="1908034"/>
            <a:ext cx="6274383" cy="3914479"/>
            <a:chOff x="2959509" y="2454298"/>
            <a:chExt cx="6065693" cy="378428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25C87CD-09D6-4ABD-9E30-00DB4B418D2F}"/>
                </a:ext>
              </a:extLst>
            </p:cNvPr>
            <p:cNvSpPr/>
            <p:nvPr/>
          </p:nvSpPr>
          <p:spPr>
            <a:xfrm>
              <a:off x="4057058" y="4820943"/>
              <a:ext cx="1417636" cy="14176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Gaming</a:t>
              </a:r>
            </a:p>
            <a:p>
              <a:pPr algn="ctr"/>
              <a:r>
                <a:rPr lang="en-US" sz="1600" dirty="0"/>
                <a:t>YouTube Channel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B09003D-2F12-41A3-92E2-374146AA6925}"/>
                </a:ext>
              </a:extLst>
            </p:cNvPr>
            <p:cNvSpPr/>
            <p:nvPr/>
          </p:nvSpPr>
          <p:spPr>
            <a:xfrm>
              <a:off x="5474694" y="3005203"/>
              <a:ext cx="1417636" cy="14176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Video Game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0B81040-6E00-4F3E-A878-44CDDC03B082}"/>
                </a:ext>
              </a:extLst>
            </p:cNvPr>
            <p:cNvSpPr/>
            <p:nvPr/>
          </p:nvSpPr>
          <p:spPr>
            <a:xfrm>
              <a:off x="6892329" y="4688234"/>
              <a:ext cx="1481597" cy="14176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Players &amp; Teams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D55F16C-9103-467F-945B-08DAB7BC9373}"/>
                </a:ext>
              </a:extLst>
            </p:cNvPr>
            <p:cNvSpPr/>
            <p:nvPr/>
          </p:nvSpPr>
          <p:spPr>
            <a:xfrm>
              <a:off x="2959509" y="3005203"/>
              <a:ext cx="1417636" cy="141763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Mark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D150E9B-56F3-4F93-B7C1-AF97B3D8B03D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3953873" y="4337309"/>
              <a:ext cx="310793" cy="69124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74A212-225D-42FF-A1DD-EFA329A4ED9A}"/>
                </a:ext>
              </a:extLst>
            </p:cNvPr>
            <p:cNvSpPr txBox="1"/>
            <p:nvPr/>
          </p:nvSpPr>
          <p:spPr>
            <a:xfrm>
              <a:off x="4103197" y="4410918"/>
              <a:ext cx="1028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Subscribes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66288D9-F5EC-4F4E-9912-D0CD432BEC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9402" y="4337309"/>
              <a:ext cx="530481" cy="69124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7DC589-92E5-4B90-AB27-38D64E8CB805}"/>
                </a:ext>
              </a:extLst>
            </p:cNvPr>
            <p:cNvSpPr txBox="1"/>
            <p:nvPr/>
          </p:nvSpPr>
          <p:spPr>
            <a:xfrm>
              <a:off x="5577879" y="4513166"/>
              <a:ext cx="1028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Purchases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D9EC2BE-661F-4A42-897D-DE0B417A8F23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6627089" y="4276270"/>
              <a:ext cx="482215" cy="6195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420E2B-1B13-47A5-AB17-727F6EACED04}"/>
                </a:ext>
              </a:extLst>
            </p:cNvPr>
            <p:cNvSpPr txBox="1"/>
            <p:nvPr/>
          </p:nvSpPr>
          <p:spPr>
            <a:xfrm>
              <a:off x="6892330" y="4268950"/>
              <a:ext cx="2058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Follows Twitter Accounts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BC9C259-1D97-45D6-AFCB-3F64D148A282}"/>
                </a:ext>
              </a:extLst>
            </p:cNvPr>
            <p:cNvSpPr/>
            <p:nvPr/>
          </p:nvSpPr>
          <p:spPr>
            <a:xfrm>
              <a:off x="2959509" y="2687129"/>
              <a:ext cx="6065693" cy="307777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Time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CB8BF-4127-44FA-99D2-E8BB830F2B32}"/>
                </a:ext>
              </a:extLst>
            </p:cNvPr>
            <p:cNvSpPr txBox="1"/>
            <p:nvPr/>
          </p:nvSpPr>
          <p:spPr>
            <a:xfrm>
              <a:off x="3150515" y="2454299"/>
              <a:ext cx="906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75000"/>
                    </a:schemeClr>
                  </a:solidFill>
                </a:rPr>
                <a:t>Not a fan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30761F-E688-43EC-8664-4D623DD4BDD6}"/>
                </a:ext>
              </a:extLst>
            </p:cNvPr>
            <p:cNvSpPr txBox="1"/>
            <p:nvPr/>
          </p:nvSpPr>
          <p:spPr>
            <a:xfrm>
              <a:off x="5474694" y="2456426"/>
              <a:ext cx="906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50000"/>
                    </a:schemeClr>
                  </a:solidFill>
                </a:rPr>
                <a:t>New Fan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325D12-0B0F-430E-AC32-D15F6D762D73}"/>
                </a:ext>
              </a:extLst>
            </p:cNvPr>
            <p:cNvSpPr txBox="1"/>
            <p:nvPr/>
          </p:nvSpPr>
          <p:spPr>
            <a:xfrm>
              <a:off x="7956119" y="2454298"/>
              <a:ext cx="9951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10000"/>
                    </a:schemeClr>
                  </a:solidFill>
                </a:rPr>
                <a:t>Full Fan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8A32FEB-D634-4B44-BC70-A8676FFBB9FD}"/>
              </a:ext>
            </a:extLst>
          </p:cNvPr>
          <p:cNvSpPr/>
          <p:nvPr/>
        </p:nvSpPr>
        <p:spPr>
          <a:xfrm>
            <a:off x="915955" y="1909279"/>
            <a:ext cx="377945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Datalucent</a:t>
            </a:r>
            <a:r>
              <a:rPr lang="en-US" sz="2400" dirty="0"/>
              <a:t> tracks users over time. </a:t>
            </a:r>
          </a:p>
          <a:p>
            <a:endParaRPr lang="en-US" sz="2400" dirty="0"/>
          </a:p>
          <a:p>
            <a:r>
              <a:rPr lang="en-US" sz="2400" dirty="0"/>
              <a:t>The data shows when individuals interact with content and how engaged they are with brands.</a:t>
            </a:r>
          </a:p>
          <a:p>
            <a:endParaRPr lang="en-US" sz="2400" dirty="0"/>
          </a:p>
          <a:p>
            <a:r>
              <a:rPr lang="en-US" sz="2400" dirty="0"/>
              <a:t>BI tools can highlight how users became customers of a given brand and produce leads for new customers.</a:t>
            </a:r>
          </a:p>
        </p:txBody>
      </p:sp>
    </p:spTree>
    <p:extLst>
      <p:ext uri="{BB962C8B-B14F-4D97-AF65-F5344CB8AC3E}">
        <p14:creationId xmlns:p14="http://schemas.microsoft.com/office/powerpoint/2010/main" val="3983787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Data Demo - Luxury Institute">
            <a:hlinkClick r:id="" action="ppaction://media"/>
            <a:extLst>
              <a:ext uri="{FF2B5EF4-FFF2-40B4-BE49-F238E27FC236}">
                <a16:creationId xmlns:a16="http://schemas.microsoft.com/office/drawing/2014/main" id="{B1CDA190-EB3E-4202-8BB1-33537BA7272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6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D82AE-DA99-4691-A2B5-E6258EDFF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321734"/>
            <a:ext cx="6891187" cy="1135737"/>
          </a:xfrm>
        </p:spPr>
        <p:txBody>
          <a:bodyPr>
            <a:normAutofit/>
          </a:bodyPr>
          <a:lstStyle/>
          <a:p>
            <a:r>
              <a:rPr lang="en-US" sz="3600"/>
              <a:t>Our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A2503-74DE-47D3-A048-4233DD951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6891187" cy="4393982"/>
          </a:xfrm>
        </p:spPr>
        <p:txBody>
          <a:bodyPr>
            <a:normAutofit/>
          </a:bodyPr>
          <a:lstStyle/>
          <a:p>
            <a:r>
              <a:rPr lang="en-US" sz="2000"/>
              <a:t>Avoid huge data liability. We assume the risk of data storage and compliance.</a:t>
            </a:r>
          </a:p>
          <a:p>
            <a:r>
              <a:rPr lang="en-US" sz="2000"/>
              <a:t>Make sense of your data. We provide meaningful insights and deepen your understand of your fans.</a:t>
            </a:r>
          </a:p>
          <a:p>
            <a:r>
              <a:rPr lang="en-US" sz="2000"/>
              <a:t>See outside perspectives. Take advantage of comparisons across other properties.</a:t>
            </a:r>
          </a:p>
          <a:p>
            <a:r>
              <a:rPr lang="en-US" sz="2000"/>
              <a:t>Gain a strategic asset. We help identify sponsors, brands, and affiliate audiences.</a:t>
            </a:r>
          </a:p>
          <a:p>
            <a:r>
              <a:rPr lang="en-US" sz="2000"/>
              <a:t>Acquire actionable information. We help build and improve your marketing strategies.</a:t>
            </a:r>
          </a:p>
          <a:p>
            <a:endParaRPr lang="en-US" sz="200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9C9C6-57FE-4D71-844D-4DA4AE96B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49" r="45513" b="-1"/>
          <a:stretch/>
        </p:blipFill>
        <p:spPr>
          <a:xfrm>
            <a:off x="8129873" y="10"/>
            <a:ext cx="4062128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28602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035AB-3A11-44EA-9427-075FFA94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Open Questions &amp; Notes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2F4FA-BA58-462E-BA11-A08CF0D29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Should I include conversion rates?</a:t>
            </a:r>
          </a:p>
          <a:p>
            <a:r>
              <a:rPr lang="en-US" dirty="0"/>
              <a:t>Will this process resonate with Sega? If so should I create a fully branded Sega customer experience?</a:t>
            </a:r>
          </a:p>
          <a:p>
            <a:r>
              <a:rPr lang="en-US" dirty="0"/>
              <a:t>We can provide videos of the entire process branded for Sega. Is there a preference for desktop or mobile?</a:t>
            </a:r>
          </a:p>
          <a:p>
            <a:r>
              <a:rPr lang="en-US" dirty="0"/>
              <a:t>Note: I can find gaming specific data and provide that in the presentation.</a:t>
            </a:r>
          </a:p>
        </p:txBody>
      </p:sp>
    </p:spTree>
    <p:extLst>
      <p:ext uri="{BB962C8B-B14F-4D97-AF65-F5344CB8AC3E}">
        <p14:creationId xmlns:p14="http://schemas.microsoft.com/office/powerpoint/2010/main" val="630624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lowchart: Magnetic Disk 71"/>
          <p:cNvSpPr/>
          <p:nvPr/>
        </p:nvSpPr>
        <p:spPr bwMode="auto">
          <a:xfrm>
            <a:off x="4960830" y="2164581"/>
            <a:ext cx="4369439" cy="4112792"/>
          </a:xfrm>
          <a:prstGeom prst="flowChartMagneticDisk">
            <a:avLst/>
          </a:prstGeom>
          <a:solidFill>
            <a:srgbClr val="DCEEF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53"/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3" name="Straight Arrow Connector 302"/>
          <p:cNvCxnSpPr>
            <a:cxnSpLocks/>
            <a:stCxn id="2" idx="6"/>
            <a:endCxn id="65" idx="2"/>
          </p:cNvCxnSpPr>
          <p:nvPr/>
        </p:nvCxnSpPr>
        <p:spPr>
          <a:xfrm>
            <a:off x="5786564" y="3136507"/>
            <a:ext cx="1671149" cy="539791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>
            <a:stCxn id="75" idx="6"/>
            <a:endCxn id="65" idx="2"/>
          </p:cNvCxnSpPr>
          <p:nvPr/>
        </p:nvCxnSpPr>
        <p:spPr>
          <a:xfrm flipV="1">
            <a:off x="5766201" y="3676298"/>
            <a:ext cx="1691513" cy="80781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/>
          <p:cNvCxnSpPr>
            <a:stCxn id="82" idx="6"/>
            <a:endCxn id="65" idx="2"/>
          </p:cNvCxnSpPr>
          <p:nvPr/>
        </p:nvCxnSpPr>
        <p:spPr>
          <a:xfrm flipV="1">
            <a:off x="5786564" y="3676298"/>
            <a:ext cx="1671149" cy="975673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/>
          <p:cNvCxnSpPr>
            <a:stCxn id="81" idx="6"/>
            <a:endCxn id="65" idx="2"/>
          </p:cNvCxnSpPr>
          <p:nvPr/>
        </p:nvCxnSpPr>
        <p:spPr>
          <a:xfrm flipV="1">
            <a:off x="5783852" y="3676297"/>
            <a:ext cx="1673861" cy="1654219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229" idx="6"/>
            <a:endCxn id="76" idx="2"/>
          </p:cNvCxnSpPr>
          <p:nvPr/>
        </p:nvCxnSpPr>
        <p:spPr>
          <a:xfrm flipV="1">
            <a:off x="4158632" y="3638864"/>
            <a:ext cx="1769939" cy="484107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stCxn id="229" idx="6"/>
            <a:endCxn id="78" idx="2"/>
          </p:cNvCxnSpPr>
          <p:nvPr/>
        </p:nvCxnSpPr>
        <p:spPr>
          <a:xfrm>
            <a:off x="4158632" y="4122972"/>
            <a:ext cx="1769939" cy="729505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>
            <a:stCxn id="229" idx="6"/>
            <a:endCxn id="77" idx="2"/>
          </p:cNvCxnSpPr>
          <p:nvPr/>
        </p:nvCxnSpPr>
        <p:spPr>
          <a:xfrm>
            <a:off x="4158632" y="4122971"/>
            <a:ext cx="1769939" cy="121741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>
            <a:stCxn id="229" idx="6"/>
            <a:endCxn id="83" idx="2"/>
          </p:cNvCxnSpPr>
          <p:nvPr/>
        </p:nvCxnSpPr>
        <p:spPr>
          <a:xfrm>
            <a:off x="4158633" y="4122971"/>
            <a:ext cx="1789929" cy="1337269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/>
          <p:cNvCxnSpPr>
            <a:stCxn id="229" idx="6"/>
            <a:endCxn id="84" idx="2"/>
          </p:cNvCxnSpPr>
          <p:nvPr/>
        </p:nvCxnSpPr>
        <p:spPr>
          <a:xfrm flipV="1">
            <a:off x="4158631" y="3031101"/>
            <a:ext cx="1764099" cy="1091871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2D322-5C5E-6A4A-866F-D40AC16428C5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FAD5021-8C36-42D9-8894-6D104DB5AB6D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793074" cy="83438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Oswald SemiBold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Oswald SemiBold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Oswald SemiBold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Oswald SemiBold" pitchFamily="2" charset="0"/>
              </a:defRPr>
            </a:lvl9pPr>
          </a:lstStyle>
          <a:p>
            <a:pPr>
              <a:spcAft>
                <a:spcPts val="800"/>
              </a:spcAft>
            </a:pPr>
            <a:r>
              <a:rPr lang="en-US" sz="2800" b="0" dirty="0">
                <a:solidFill>
                  <a:srgbClr val="000000"/>
                </a:solidFill>
                <a:latin typeface="+mn-lt"/>
              </a:rPr>
              <a:t>Compiled social data enables </a:t>
            </a:r>
            <a:r>
              <a:rPr lang="en-US" sz="2800" b="0" dirty="0" err="1">
                <a:solidFill>
                  <a:srgbClr val="000000"/>
                </a:solidFill>
                <a:latin typeface="+mn-lt"/>
              </a:rPr>
              <a:t>Datalucent</a:t>
            </a:r>
            <a:r>
              <a:rPr lang="en-US" sz="2800" b="0" dirty="0">
                <a:solidFill>
                  <a:srgbClr val="000000"/>
                </a:solidFill>
                <a:latin typeface="+mn-lt"/>
              </a:rPr>
              <a:t> to build and execute </a:t>
            </a:r>
            <a:br>
              <a:rPr lang="en-US" sz="2800" b="0" dirty="0">
                <a:solidFill>
                  <a:srgbClr val="000000"/>
                </a:solidFill>
                <a:latin typeface="+mn-lt"/>
              </a:rPr>
            </a:br>
            <a:r>
              <a:rPr lang="en-US" sz="2800" b="0" dirty="0">
                <a:solidFill>
                  <a:srgbClr val="000000"/>
                </a:solidFill>
                <a:latin typeface="+mn-lt"/>
              </a:rPr>
              <a:t>high-response customer panels across all major channels</a:t>
            </a:r>
            <a:endParaRPr lang="en-US" sz="2000" b="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5237924" y="2862187"/>
            <a:ext cx="548640" cy="5486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PII</a:t>
            </a:r>
          </a:p>
        </p:txBody>
      </p:sp>
      <p:sp>
        <p:nvSpPr>
          <p:cNvPr id="75" name="Oval 74"/>
          <p:cNvSpPr/>
          <p:nvPr/>
        </p:nvSpPr>
        <p:spPr>
          <a:xfrm>
            <a:off x="5217560" y="3482759"/>
            <a:ext cx="548640" cy="5486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PII</a:t>
            </a:r>
          </a:p>
        </p:txBody>
      </p:sp>
      <p:sp>
        <p:nvSpPr>
          <p:cNvPr id="76" name="Oval 75"/>
          <p:cNvSpPr/>
          <p:nvPr/>
        </p:nvSpPr>
        <p:spPr>
          <a:xfrm>
            <a:off x="5928571" y="3364543"/>
            <a:ext cx="548640" cy="5486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PII</a:t>
            </a:r>
          </a:p>
        </p:txBody>
      </p:sp>
      <p:sp>
        <p:nvSpPr>
          <p:cNvPr id="77" name="Oval 76"/>
          <p:cNvSpPr/>
          <p:nvPr/>
        </p:nvSpPr>
        <p:spPr>
          <a:xfrm>
            <a:off x="5928571" y="3970391"/>
            <a:ext cx="548640" cy="5486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PII</a:t>
            </a:r>
          </a:p>
        </p:txBody>
      </p:sp>
      <p:sp>
        <p:nvSpPr>
          <p:cNvPr id="78" name="Oval 77"/>
          <p:cNvSpPr/>
          <p:nvPr/>
        </p:nvSpPr>
        <p:spPr>
          <a:xfrm>
            <a:off x="5928571" y="4578155"/>
            <a:ext cx="548640" cy="5486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PII</a:t>
            </a:r>
          </a:p>
        </p:txBody>
      </p:sp>
      <p:sp>
        <p:nvSpPr>
          <p:cNvPr id="81" name="Oval 80"/>
          <p:cNvSpPr/>
          <p:nvPr/>
        </p:nvSpPr>
        <p:spPr>
          <a:xfrm>
            <a:off x="5235212" y="5056196"/>
            <a:ext cx="548640" cy="5486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PII</a:t>
            </a:r>
          </a:p>
        </p:txBody>
      </p:sp>
      <p:sp>
        <p:nvSpPr>
          <p:cNvPr id="82" name="Oval 81"/>
          <p:cNvSpPr/>
          <p:nvPr/>
        </p:nvSpPr>
        <p:spPr>
          <a:xfrm>
            <a:off x="5237924" y="4377651"/>
            <a:ext cx="548640" cy="5486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PII</a:t>
            </a:r>
          </a:p>
        </p:txBody>
      </p:sp>
      <p:sp>
        <p:nvSpPr>
          <p:cNvPr id="83" name="Oval 82"/>
          <p:cNvSpPr/>
          <p:nvPr/>
        </p:nvSpPr>
        <p:spPr>
          <a:xfrm>
            <a:off x="5948560" y="5185919"/>
            <a:ext cx="548640" cy="5486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PII</a:t>
            </a:r>
          </a:p>
        </p:txBody>
      </p:sp>
      <p:sp>
        <p:nvSpPr>
          <p:cNvPr id="84" name="Oval 83"/>
          <p:cNvSpPr/>
          <p:nvPr/>
        </p:nvSpPr>
        <p:spPr>
          <a:xfrm>
            <a:off x="5922729" y="2756779"/>
            <a:ext cx="548640" cy="5486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PII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755477" y="4053726"/>
            <a:ext cx="1338559" cy="1423599"/>
            <a:chOff x="271464" y="1302981"/>
            <a:chExt cx="1338558" cy="1423598"/>
          </a:xfrm>
        </p:grpSpPr>
        <p:grpSp>
          <p:nvGrpSpPr>
            <p:cNvPr id="197" name="Group 196"/>
            <p:cNvGrpSpPr/>
            <p:nvPr/>
          </p:nvGrpSpPr>
          <p:grpSpPr>
            <a:xfrm>
              <a:off x="271464" y="1366685"/>
              <a:ext cx="1338558" cy="1359894"/>
              <a:chOff x="271464" y="1366685"/>
              <a:chExt cx="1338558" cy="1359894"/>
            </a:xfrm>
          </p:grpSpPr>
          <p:sp>
            <p:nvSpPr>
              <p:cNvPr id="199" name="Oval 198"/>
              <p:cNvSpPr/>
              <p:nvPr/>
            </p:nvSpPr>
            <p:spPr bwMode="auto">
              <a:xfrm>
                <a:off x="271464" y="1425677"/>
                <a:ext cx="1338558" cy="130090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3">
                  <a:defRPr/>
                </a:pPr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0" name="Rectangle 199"/>
              <p:cNvSpPr/>
              <p:nvPr/>
            </p:nvSpPr>
            <p:spPr bwMode="auto">
              <a:xfrm>
                <a:off x="363795" y="1366685"/>
                <a:ext cx="1170038" cy="336406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3">
                  <a:defRPr/>
                </a:pPr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98" name="TextBox 197"/>
            <p:cNvSpPr txBox="1"/>
            <p:nvPr/>
          </p:nvSpPr>
          <p:spPr>
            <a:xfrm>
              <a:off x="565123" y="1302981"/>
              <a:ext cx="779700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17">
                <a:defRPr/>
              </a:pPr>
              <a:r>
                <a:rPr lang="en-US" sz="1300" dirty="0">
                  <a:solidFill>
                    <a:srgbClr val="00206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PARTNER</a:t>
              </a:r>
            </a:p>
            <a:p>
              <a:pPr algn="ctr" defTabSz="914317">
                <a:defRPr/>
              </a:pPr>
              <a:r>
                <a:rPr lang="en-US" sz="1300" dirty="0">
                  <a:solidFill>
                    <a:srgbClr val="00206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DATA</a:t>
              </a: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2397142" y="5241730"/>
            <a:ext cx="1338559" cy="1423599"/>
            <a:chOff x="271464" y="1302981"/>
            <a:chExt cx="1338558" cy="1423598"/>
          </a:xfrm>
        </p:grpSpPr>
        <p:grpSp>
          <p:nvGrpSpPr>
            <p:cNvPr id="202" name="Group 201"/>
            <p:cNvGrpSpPr/>
            <p:nvPr/>
          </p:nvGrpSpPr>
          <p:grpSpPr>
            <a:xfrm>
              <a:off x="271464" y="1366685"/>
              <a:ext cx="1338558" cy="1359894"/>
              <a:chOff x="271464" y="1366685"/>
              <a:chExt cx="1338558" cy="1359894"/>
            </a:xfrm>
          </p:grpSpPr>
          <p:sp>
            <p:nvSpPr>
              <p:cNvPr id="206" name="Oval 205"/>
              <p:cNvSpPr/>
              <p:nvPr/>
            </p:nvSpPr>
            <p:spPr bwMode="auto">
              <a:xfrm>
                <a:off x="271464" y="1425677"/>
                <a:ext cx="1338558" cy="130090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3">
                  <a:defRPr/>
                </a:pPr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8" name="Rectangle 207"/>
              <p:cNvSpPr/>
              <p:nvPr/>
            </p:nvSpPr>
            <p:spPr bwMode="auto">
              <a:xfrm>
                <a:off x="363795" y="1366685"/>
                <a:ext cx="1170038" cy="336406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3">
                  <a:defRPr/>
                </a:pPr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03" name="TextBox 202"/>
            <p:cNvSpPr txBox="1"/>
            <p:nvPr/>
          </p:nvSpPr>
          <p:spPr>
            <a:xfrm>
              <a:off x="520240" y="1302981"/>
              <a:ext cx="869468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17">
                <a:defRPr/>
              </a:pPr>
              <a:r>
                <a:rPr lang="en-US" sz="1300" dirty="0">
                  <a:solidFill>
                    <a:srgbClr val="00206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 3</a:t>
              </a:r>
              <a:r>
                <a:rPr lang="en-US" sz="1300" baseline="30000" dirty="0">
                  <a:solidFill>
                    <a:srgbClr val="00206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RD </a:t>
              </a:r>
              <a:r>
                <a:rPr lang="en-US" sz="1300" dirty="0">
                  <a:solidFill>
                    <a:srgbClr val="00206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PARTY</a:t>
              </a:r>
            </a:p>
            <a:p>
              <a:pPr algn="ctr" defTabSz="914317">
                <a:defRPr/>
              </a:pPr>
              <a:r>
                <a:rPr lang="en-US" sz="1300" dirty="0">
                  <a:solidFill>
                    <a:srgbClr val="00206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DATA</a:t>
              </a: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2555622" y="1351135"/>
            <a:ext cx="1338559" cy="1423599"/>
            <a:chOff x="271464" y="1302981"/>
            <a:chExt cx="1338558" cy="1423598"/>
          </a:xfrm>
        </p:grpSpPr>
        <p:grpSp>
          <p:nvGrpSpPr>
            <p:cNvPr id="210" name="Group 209"/>
            <p:cNvGrpSpPr/>
            <p:nvPr/>
          </p:nvGrpSpPr>
          <p:grpSpPr>
            <a:xfrm>
              <a:off x="271464" y="1366685"/>
              <a:ext cx="1338558" cy="1359894"/>
              <a:chOff x="271464" y="1366685"/>
              <a:chExt cx="1338558" cy="1359894"/>
            </a:xfrm>
          </p:grpSpPr>
          <p:sp>
            <p:nvSpPr>
              <p:cNvPr id="214" name="Oval 213"/>
              <p:cNvSpPr/>
              <p:nvPr/>
            </p:nvSpPr>
            <p:spPr bwMode="auto">
              <a:xfrm>
                <a:off x="271464" y="1425677"/>
                <a:ext cx="1338558" cy="130090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3">
                  <a:defRPr/>
                </a:pPr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 bwMode="auto">
              <a:xfrm>
                <a:off x="363795" y="1366685"/>
                <a:ext cx="1170038" cy="336406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3">
                  <a:defRPr/>
                </a:pPr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13" name="TextBox 212"/>
            <p:cNvSpPr txBox="1"/>
            <p:nvPr/>
          </p:nvSpPr>
          <p:spPr>
            <a:xfrm>
              <a:off x="658433" y="1302981"/>
              <a:ext cx="593111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17">
                <a:defRPr/>
              </a:pPr>
              <a:r>
                <a:rPr lang="en-US" sz="1300" dirty="0">
                  <a:solidFill>
                    <a:srgbClr val="00206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CLIENT</a:t>
              </a:r>
            </a:p>
            <a:p>
              <a:pPr algn="ctr" defTabSz="914317">
                <a:defRPr/>
              </a:pPr>
              <a:r>
                <a:rPr lang="en-US" sz="1300" dirty="0">
                  <a:solidFill>
                    <a:srgbClr val="00206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DATA</a:t>
              </a: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839076" y="2350911"/>
            <a:ext cx="1338560" cy="1423599"/>
            <a:chOff x="271464" y="1302981"/>
            <a:chExt cx="1338558" cy="1423598"/>
          </a:xfrm>
        </p:grpSpPr>
        <p:grpSp>
          <p:nvGrpSpPr>
            <p:cNvPr id="217" name="Group 216"/>
            <p:cNvGrpSpPr/>
            <p:nvPr/>
          </p:nvGrpSpPr>
          <p:grpSpPr>
            <a:xfrm>
              <a:off x="271464" y="1366685"/>
              <a:ext cx="1338558" cy="1359894"/>
              <a:chOff x="271464" y="1366685"/>
              <a:chExt cx="1338558" cy="1359894"/>
            </a:xfrm>
          </p:grpSpPr>
          <p:sp>
            <p:nvSpPr>
              <p:cNvPr id="219" name="Oval 218"/>
              <p:cNvSpPr/>
              <p:nvPr/>
            </p:nvSpPr>
            <p:spPr bwMode="auto">
              <a:xfrm>
                <a:off x="271464" y="1425677"/>
                <a:ext cx="1338558" cy="130090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3">
                  <a:defRPr/>
                </a:pPr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 bwMode="auto">
              <a:xfrm>
                <a:off x="363795" y="1366685"/>
                <a:ext cx="1170038" cy="336406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3">
                  <a:defRPr/>
                </a:pPr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18" name="TextBox 217"/>
            <p:cNvSpPr txBox="1"/>
            <p:nvPr/>
          </p:nvSpPr>
          <p:spPr>
            <a:xfrm>
              <a:off x="419813" y="1302981"/>
              <a:ext cx="1070357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17">
                <a:defRPr/>
              </a:pPr>
              <a:r>
                <a:rPr lang="en-US" sz="1300" dirty="0">
                  <a:solidFill>
                    <a:srgbClr val="00206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CONSUMER</a:t>
              </a:r>
            </a:p>
            <a:p>
              <a:pPr algn="ctr" defTabSz="914317">
                <a:defRPr/>
              </a:pPr>
              <a:r>
                <a:rPr lang="en-US" sz="1300" dirty="0">
                  <a:solidFill>
                    <a:srgbClr val="00206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SOCIAL DATA</a:t>
              </a:r>
            </a:p>
          </p:txBody>
        </p:sp>
      </p:grpSp>
      <p:sp>
        <p:nvSpPr>
          <p:cNvPr id="223" name="Freeform: Shape 52"/>
          <p:cNvSpPr/>
          <p:nvPr/>
        </p:nvSpPr>
        <p:spPr bwMode="auto">
          <a:xfrm>
            <a:off x="3244285" y="2913119"/>
            <a:ext cx="893203" cy="1207971"/>
          </a:xfrm>
          <a:custGeom>
            <a:avLst/>
            <a:gdLst>
              <a:gd name="connsiteX0" fmla="*/ 0 w 2105247"/>
              <a:gd name="connsiteY0" fmla="*/ 0 h 1629476"/>
              <a:gd name="connsiteX1" fmla="*/ 563526 w 2105247"/>
              <a:gd name="connsiteY1" fmla="*/ 1371600 h 1629476"/>
              <a:gd name="connsiteX2" fmla="*/ 2105247 w 2105247"/>
              <a:gd name="connsiteY2" fmla="*/ 1626781 h 162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5247" h="1629476">
                <a:moveTo>
                  <a:pt x="0" y="0"/>
                </a:moveTo>
                <a:cubicBezTo>
                  <a:pt x="106326" y="550235"/>
                  <a:pt x="212652" y="1100470"/>
                  <a:pt x="563526" y="1371600"/>
                </a:cubicBezTo>
                <a:cubicBezTo>
                  <a:pt x="914401" y="1642730"/>
                  <a:pt x="1509824" y="1634755"/>
                  <a:pt x="2105247" y="1626781"/>
                </a:cubicBezTo>
              </a:path>
            </a:pathLst>
          </a:custGeom>
          <a:noFill/>
          <a:ln w="19050" cap="flat" cmpd="sng" algn="ctr">
            <a:solidFill>
              <a:schemeClr val="bg2">
                <a:lumMod val="9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317">
              <a:defRPr/>
            </a:pPr>
            <a:endParaRPr lang="en-US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25" name="Freeform: Shape 55"/>
          <p:cNvSpPr/>
          <p:nvPr/>
        </p:nvSpPr>
        <p:spPr bwMode="auto">
          <a:xfrm>
            <a:off x="2139713" y="3699222"/>
            <a:ext cx="2015395" cy="418209"/>
          </a:xfrm>
          <a:custGeom>
            <a:avLst/>
            <a:gdLst>
              <a:gd name="connsiteX0" fmla="*/ 0 w 2105247"/>
              <a:gd name="connsiteY0" fmla="*/ 0 h 1629476"/>
              <a:gd name="connsiteX1" fmla="*/ 563526 w 2105247"/>
              <a:gd name="connsiteY1" fmla="*/ 1371600 h 1629476"/>
              <a:gd name="connsiteX2" fmla="*/ 2105247 w 2105247"/>
              <a:gd name="connsiteY2" fmla="*/ 1626781 h 162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5247" h="1629476">
                <a:moveTo>
                  <a:pt x="0" y="0"/>
                </a:moveTo>
                <a:cubicBezTo>
                  <a:pt x="106326" y="550235"/>
                  <a:pt x="212652" y="1100470"/>
                  <a:pt x="563526" y="1371600"/>
                </a:cubicBezTo>
                <a:cubicBezTo>
                  <a:pt x="914401" y="1642730"/>
                  <a:pt x="1509824" y="1634755"/>
                  <a:pt x="2105247" y="1626781"/>
                </a:cubicBezTo>
              </a:path>
            </a:pathLst>
          </a:custGeom>
          <a:noFill/>
          <a:ln w="19050" cap="flat" cmpd="sng" algn="ctr">
            <a:solidFill>
              <a:schemeClr val="bg2">
                <a:lumMod val="9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317">
              <a:defRPr/>
            </a:pPr>
            <a:endParaRPr lang="en-US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26" name="Freeform: Shape 56"/>
          <p:cNvSpPr/>
          <p:nvPr/>
        </p:nvSpPr>
        <p:spPr bwMode="auto">
          <a:xfrm flipV="1">
            <a:off x="2215531" y="4117429"/>
            <a:ext cx="1846512" cy="427552"/>
          </a:xfrm>
          <a:custGeom>
            <a:avLst/>
            <a:gdLst>
              <a:gd name="connsiteX0" fmla="*/ 0 w 2105247"/>
              <a:gd name="connsiteY0" fmla="*/ 0 h 1629476"/>
              <a:gd name="connsiteX1" fmla="*/ 563526 w 2105247"/>
              <a:gd name="connsiteY1" fmla="*/ 1371600 h 1629476"/>
              <a:gd name="connsiteX2" fmla="*/ 2105247 w 2105247"/>
              <a:gd name="connsiteY2" fmla="*/ 1626781 h 162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5247" h="1629476">
                <a:moveTo>
                  <a:pt x="0" y="0"/>
                </a:moveTo>
                <a:cubicBezTo>
                  <a:pt x="106326" y="550235"/>
                  <a:pt x="212652" y="1100470"/>
                  <a:pt x="563526" y="1371600"/>
                </a:cubicBezTo>
                <a:cubicBezTo>
                  <a:pt x="914401" y="1642730"/>
                  <a:pt x="1509824" y="1634755"/>
                  <a:pt x="2105247" y="1626781"/>
                </a:cubicBezTo>
              </a:path>
            </a:pathLst>
          </a:custGeom>
          <a:noFill/>
          <a:ln w="19050" cap="flat" cmpd="sng" algn="ctr">
            <a:solidFill>
              <a:schemeClr val="bg2">
                <a:lumMod val="9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317">
              <a:defRPr/>
            </a:pPr>
            <a:endParaRPr lang="en-US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27" name="Freeform: Shape 57"/>
          <p:cNvSpPr/>
          <p:nvPr/>
        </p:nvSpPr>
        <p:spPr bwMode="auto">
          <a:xfrm flipV="1">
            <a:off x="3008566" y="4121087"/>
            <a:ext cx="1128921" cy="942303"/>
          </a:xfrm>
          <a:custGeom>
            <a:avLst/>
            <a:gdLst>
              <a:gd name="connsiteX0" fmla="*/ 0 w 2105247"/>
              <a:gd name="connsiteY0" fmla="*/ 0 h 1629476"/>
              <a:gd name="connsiteX1" fmla="*/ 563526 w 2105247"/>
              <a:gd name="connsiteY1" fmla="*/ 1371600 h 1629476"/>
              <a:gd name="connsiteX2" fmla="*/ 2105247 w 2105247"/>
              <a:gd name="connsiteY2" fmla="*/ 1626781 h 162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5247" h="1629476">
                <a:moveTo>
                  <a:pt x="0" y="0"/>
                </a:moveTo>
                <a:cubicBezTo>
                  <a:pt x="106326" y="550235"/>
                  <a:pt x="212652" y="1100470"/>
                  <a:pt x="563526" y="1371600"/>
                </a:cubicBezTo>
                <a:cubicBezTo>
                  <a:pt x="914401" y="1642730"/>
                  <a:pt x="1509824" y="1634755"/>
                  <a:pt x="2105247" y="1626781"/>
                </a:cubicBezTo>
              </a:path>
            </a:pathLst>
          </a:custGeom>
          <a:noFill/>
          <a:ln w="19050" cap="flat" cmpd="sng" algn="ctr">
            <a:solidFill>
              <a:schemeClr val="bg2">
                <a:lumMod val="9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317">
              <a:defRPr/>
            </a:pPr>
            <a:endParaRPr lang="en-US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29" name="Oval 228"/>
          <p:cNvSpPr/>
          <p:nvPr/>
        </p:nvSpPr>
        <p:spPr bwMode="auto">
          <a:xfrm>
            <a:off x="2717743" y="3387109"/>
            <a:ext cx="1440888" cy="1471723"/>
          </a:xfrm>
          <a:prstGeom prst="ellipse">
            <a:avLst/>
          </a:prstGeom>
          <a:solidFill>
            <a:srgbClr val="87ACC3">
              <a:alpha val="75000"/>
            </a:srgbClr>
          </a:solidFill>
          <a:ln w="9525" cap="flat" cmpd="sng" algn="ctr">
            <a:solidFill>
              <a:srgbClr val="9EBCC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53">
              <a:defRPr/>
            </a:pPr>
            <a:endParaRPr lang="en-US" sz="1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2805560" y="3899243"/>
            <a:ext cx="125515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317"/>
            <a:r>
              <a:rPr lang="en-US" sz="1600" dirty="0">
                <a:solidFill>
                  <a:srgbClr val="FFFFFF"/>
                </a:solidFill>
                <a:latin typeface="+mn-lt"/>
                <a:ea typeface="Segoe UI" pitchFamily="34" charset="0"/>
                <a:cs typeface="Segoe UI" pitchFamily="34" charset="0"/>
              </a:rPr>
              <a:t>Matched on</a:t>
            </a:r>
          </a:p>
          <a:p>
            <a:pPr algn="ctr" defTabSz="914317"/>
            <a:r>
              <a:rPr lang="en-US" sz="1600" dirty="0">
                <a:solidFill>
                  <a:srgbClr val="FFFFFF"/>
                </a:solidFill>
                <a:latin typeface="+mn-lt"/>
                <a:ea typeface="Segoe UI" pitchFamily="34" charset="0"/>
                <a:cs typeface="Segoe UI" pitchFamily="34" charset="0"/>
              </a:rPr>
              <a:t>Consumer PII</a:t>
            </a:r>
          </a:p>
        </p:txBody>
      </p:sp>
      <p:pic>
        <p:nvPicPr>
          <p:cNvPr id="233" name="Picture 12" descr="Image result for acxiom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6665" y="6161088"/>
            <a:ext cx="837324" cy="24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20" descr="Image result for facebook logo">
            <a:extLst>
              <a:ext uri="{FF2B5EF4-FFF2-40B4-BE49-F238E27FC236}">
                <a16:creationId xmlns:a16="http://schemas.microsoft.com/office/drawing/2014/main" id="{593607BB-50E8-4A79-B228-ABB4B3609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2019" y="2855461"/>
            <a:ext cx="292507" cy="29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>
            <a:cxnSpLocks/>
            <a:stCxn id="229" idx="6"/>
            <a:endCxn id="2" idx="2"/>
          </p:cNvCxnSpPr>
          <p:nvPr/>
        </p:nvCxnSpPr>
        <p:spPr>
          <a:xfrm flipV="1">
            <a:off x="4158632" y="3136507"/>
            <a:ext cx="1079293" cy="986464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229" idx="6"/>
            <a:endCxn id="75" idx="2"/>
          </p:cNvCxnSpPr>
          <p:nvPr/>
        </p:nvCxnSpPr>
        <p:spPr>
          <a:xfrm flipV="1">
            <a:off x="4158633" y="3757079"/>
            <a:ext cx="1058929" cy="365892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29" idx="6"/>
            <a:endCxn id="82" idx="2"/>
          </p:cNvCxnSpPr>
          <p:nvPr/>
        </p:nvCxnSpPr>
        <p:spPr>
          <a:xfrm>
            <a:off x="4158632" y="4122971"/>
            <a:ext cx="1079293" cy="529000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229" idx="6"/>
            <a:endCxn id="81" idx="2"/>
          </p:cNvCxnSpPr>
          <p:nvPr/>
        </p:nvCxnSpPr>
        <p:spPr>
          <a:xfrm>
            <a:off x="4158632" y="4122969"/>
            <a:ext cx="1076581" cy="1207547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5" name="Picture 2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68" y="2802905"/>
            <a:ext cx="715179" cy="416256"/>
          </a:xfrm>
          <a:prstGeom prst="rect">
            <a:avLst/>
          </a:prstGeom>
        </p:spPr>
      </p:pic>
      <p:cxnSp>
        <p:nvCxnSpPr>
          <p:cNvPr id="278" name="Straight Connector 277"/>
          <p:cNvCxnSpPr/>
          <p:nvPr/>
        </p:nvCxnSpPr>
        <p:spPr>
          <a:xfrm>
            <a:off x="6892421" y="2189538"/>
            <a:ext cx="0" cy="407108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7457713" y="2990497"/>
            <a:ext cx="1371600" cy="1371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Sample Data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(No PII)</a:t>
            </a:r>
          </a:p>
        </p:txBody>
      </p:sp>
      <p:cxnSp>
        <p:nvCxnSpPr>
          <p:cNvPr id="296" name="Straight Arrow Connector 295"/>
          <p:cNvCxnSpPr>
            <a:stCxn id="84" idx="6"/>
            <a:endCxn id="65" idx="2"/>
          </p:cNvCxnSpPr>
          <p:nvPr/>
        </p:nvCxnSpPr>
        <p:spPr>
          <a:xfrm>
            <a:off x="6471369" y="3031099"/>
            <a:ext cx="986344" cy="645199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76" idx="6"/>
            <a:endCxn id="65" idx="2"/>
          </p:cNvCxnSpPr>
          <p:nvPr/>
        </p:nvCxnSpPr>
        <p:spPr>
          <a:xfrm>
            <a:off x="6477211" y="3638863"/>
            <a:ext cx="980503" cy="37435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77" idx="6"/>
            <a:endCxn id="65" idx="2"/>
          </p:cNvCxnSpPr>
          <p:nvPr/>
        </p:nvCxnSpPr>
        <p:spPr>
          <a:xfrm flipV="1">
            <a:off x="6477211" y="3676298"/>
            <a:ext cx="980503" cy="568413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78" idx="6"/>
            <a:endCxn id="65" idx="2"/>
          </p:cNvCxnSpPr>
          <p:nvPr/>
        </p:nvCxnSpPr>
        <p:spPr>
          <a:xfrm flipV="1">
            <a:off x="6477211" y="3676298"/>
            <a:ext cx="980503" cy="1176177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/>
          <p:cNvCxnSpPr>
            <a:stCxn id="83" idx="6"/>
            <a:endCxn id="65" idx="2"/>
          </p:cNvCxnSpPr>
          <p:nvPr/>
        </p:nvCxnSpPr>
        <p:spPr>
          <a:xfrm flipV="1">
            <a:off x="6497201" y="3676298"/>
            <a:ext cx="960513" cy="1783941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Rounded Rectangle 346"/>
          <p:cNvSpPr/>
          <p:nvPr/>
        </p:nvSpPr>
        <p:spPr>
          <a:xfrm>
            <a:off x="7408956" y="4822511"/>
            <a:ext cx="1456267" cy="95223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Audience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Algorithm</a:t>
            </a:r>
          </a:p>
        </p:txBody>
      </p:sp>
      <p:cxnSp>
        <p:nvCxnSpPr>
          <p:cNvPr id="360" name="Straight Arrow Connector 359"/>
          <p:cNvCxnSpPr>
            <a:stCxn id="65" idx="4"/>
            <a:endCxn id="347" idx="0"/>
          </p:cNvCxnSpPr>
          <p:nvPr/>
        </p:nvCxnSpPr>
        <p:spPr>
          <a:xfrm flipH="1">
            <a:off x="8137089" y="4362098"/>
            <a:ext cx="6424" cy="460415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9807133" y="1502249"/>
            <a:ext cx="1338559" cy="1359895"/>
            <a:chOff x="9514618" y="2194172"/>
            <a:chExt cx="1338558" cy="1359894"/>
          </a:xfrm>
        </p:grpSpPr>
        <p:sp>
          <p:nvSpPr>
            <p:cNvPr id="129" name="Oval 128"/>
            <p:cNvSpPr/>
            <p:nvPr/>
          </p:nvSpPr>
          <p:spPr bwMode="auto">
            <a:xfrm>
              <a:off x="9514618" y="2253164"/>
              <a:ext cx="1338558" cy="1300902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3">
                <a:defRPr/>
              </a:pPr>
              <a:endPara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9606949" y="2194172"/>
              <a:ext cx="1170038" cy="33640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3">
                <a:defRPr/>
              </a:pPr>
              <a:endPara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9806743" y="1438541"/>
            <a:ext cx="1367810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317"/>
            <a:r>
              <a:rPr lang="en-US" sz="1300" dirty="0">
                <a:solidFill>
                  <a:srgbClr val="002060"/>
                </a:solidFill>
                <a:latin typeface="+mn-lt"/>
                <a:ea typeface="Segoe UI" pitchFamily="34" charset="0"/>
                <a:cs typeface="Segoe UI" pitchFamily="34" charset="0"/>
              </a:rPr>
              <a:t>PROGRAMMATIC</a:t>
            </a:r>
          </a:p>
          <a:p>
            <a:pPr algn="ctr" defTabSz="914317"/>
            <a:r>
              <a:rPr lang="en-US" sz="1300" dirty="0">
                <a:solidFill>
                  <a:srgbClr val="002060"/>
                </a:solidFill>
                <a:latin typeface="+mn-lt"/>
                <a:ea typeface="Segoe UI" pitchFamily="34" charset="0"/>
                <a:cs typeface="Segoe UI" pitchFamily="34" charset="0"/>
              </a:rPr>
              <a:t>ADVERTISING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10483025" y="3305421"/>
            <a:ext cx="1338559" cy="1359895"/>
            <a:chOff x="9673453" y="4214336"/>
            <a:chExt cx="1338558" cy="1359894"/>
          </a:xfrm>
        </p:grpSpPr>
        <p:sp>
          <p:nvSpPr>
            <p:cNvPr id="133" name="Oval 132"/>
            <p:cNvSpPr/>
            <p:nvPr/>
          </p:nvSpPr>
          <p:spPr bwMode="auto">
            <a:xfrm>
              <a:off x="9673453" y="4273328"/>
              <a:ext cx="1338558" cy="1300902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3">
                <a:defRPr/>
              </a:pPr>
              <a:endPara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9765784" y="4214336"/>
              <a:ext cx="1170038" cy="33640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3">
                <a:defRPr/>
              </a:pPr>
              <a:endPara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10603794" y="3241713"/>
            <a:ext cx="112550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317"/>
            <a:r>
              <a:rPr lang="en-US" sz="1300" dirty="0">
                <a:solidFill>
                  <a:srgbClr val="002060"/>
                </a:solidFill>
                <a:latin typeface="+mn-lt"/>
                <a:ea typeface="Segoe UI" pitchFamily="34" charset="0"/>
                <a:cs typeface="Segoe UI" pitchFamily="34" charset="0"/>
              </a:rPr>
              <a:t>SEARCH</a:t>
            </a:r>
          </a:p>
          <a:p>
            <a:pPr algn="ctr" defTabSz="914317"/>
            <a:r>
              <a:rPr lang="en-US" sz="1300" dirty="0">
                <a:solidFill>
                  <a:srgbClr val="002060"/>
                </a:solidFill>
                <a:latin typeface="+mn-lt"/>
                <a:ea typeface="Segoe UI" pitchFamily="34" charset="0"/>
                <a:cs typeface="Segoe UI" pitchFamily="34" charset="0"/>
              </a:rPr>
              <a:t>ADVERTISING</a:t>
            </a:r>
          </a:p>
        </p:txBody>
      </p:sp>
      <p:pic>
        <p:nvPicPr>
          <p:cNvPr id="136" name="Picture 26" descr="Image result for googl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1767" y="3746795"/>
            <a:ext cx="819507" cy="27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28" descr="Image result for bing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3355" y="3889975"/>
            <a:ext cx="888476" cy="66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36" descr="Image result for appnexus logo">
            <a:extLst>
              <a:ext uri="{FF2B5EF4-FFF2-40B4-BE49-F238E27FC236}">
                <a16:creationId xmlns:a16="http://schemas.microsoft.com/office/drawing/2014/main" id="{38B21855-6248-4B34-8107-6B27DEC4E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88234" y="2416699"/>
            <a:ext cx="830293" cy="19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7" name="Group 146"/>
          <p:cNvGrpSpPr/>
          <p:nvPr/>
        </p:nvGrpSpPr>
        <p:grpSpPr>
          <a:xfrm>
            <a:off x="9806869" y="5241730"/>
            <a:ext cx="1338559" cy="1423599"/>
            <a:chOff x="8065112" y="5075300"/>
            <a:chExt cx="1338558" cy="1423598"/>
          </a:xfrm>
        </p:grpSpPr>
        <p:sp>
          <p:nvSpPr>
            <p:cNvPr id="148" name="Oval 147"/>
            <p:cNvSpPr/>
            <p:nvPr/>
          </p:nvSpPr>
          <p:spPr bwMode="auto">
            <a:xfrm>
              <a:off x="8065112" y="5197996"/>
              <a:ext cx="1338558" cy="1300902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3">
                <a:defRPr/>
              </a:pPr>
              <a:endPara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8157443" y="5139004"/>
              <a:ext cx="1170038" cy="33640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3">
                <a:defRPr/>
              </a:pPr>
              <a:endPara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8185880" y="5075300"/>
              <a:ext cx="1125500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17">
                <a:defRPr/>
              </a:pPr>
              <a:r>
                <a:rPr lang="en-US" sz="1300" dirty="0">
                  <a:solidFill>
                    <a:srgbClr val="00206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SOCIAL</a:t>
              </a:r>
            </a:p>
            <a:p>
              <a:pPr algn="ctr" defTabSz="914317">
                <a:defRPr/>
              </a:pPr>
              <a:r>
                <a:rPr lang="en-US" sz="1300" dirty="0">
                  <a:solidFill>
                    <a:srgbClr val="00206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ADVERTISING</a:t>
              </a:r>
            </a:p>
          </p:txBody>
        </p:sp>
      </p:grpSp>
      <p:pic>
        <p:nvPicPr>
          <p:cNvPr id="151" name="Picture 20" descr="Image result for facebook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13227" y="6104860"/>
            <a:ext cx="292507" cy="29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2" descr="Image result for twitter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7775" y="5986016"/>
            <a:ext cx="337531" cy="33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24" descr="Image result for youtub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12645" y="5641841"/>
            <a:ext cx="670113" cy="41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Freeform: Shape 88"/>
          <p:cNvSpPr/>
          <p:nvPr/>
        </p:nvSpPr>
        <p:spPr bwMode="auto">
          <a:xfrm rot="10800000">
            <a:off x="9043634" y="5293146"/>
            <a:ext cx="707687" cy="441415"/>
          </a:xfrm>
          <a:custGeom>
            <a:avLst/>
            <a:gdLst>
              <a:gd name="connsiteX0" fmla="*/ 0 w 2105247"/>
              <a:gd name="connsiteY0" fmla="*/ 0 h 1629476"/>
              <a:gd name="connsiteX1" fmla="*/ 563526 w 2105247"/>
              <a:gd name="connsiteY1" fmla="*/ 1371600 h 1629476"/>
              <a:gd name="connsiteX2" fmla="*/ 2105247 w 2105247"/>
              <a:gd name="connsiteY2" fmla="*/ 1626781 h 162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5247" h="1629476">
                <a:moveTo>
                  <a:pt x="0" y="0"/>
                </a:moveTo>
                <a:cubicBezTo>
                  <a:pt x="106326" y="550235"/>
                  <a:pt x="212652" y="1100470"/>
                  <a:pt x="563526" y="1371600"/>
                </a:cubicBezTo>
                <a:cubicBezTo>
                  <a:pt x="914401" y="1642730"/>
                  <a:pt x="1509824" y="1634755"/>
                  <a:pt x="2105247" y="1626781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7"/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55" name="Freeform: Shape 90"/>
          <p:cNvSpPr/>
          <p:nvPr/>
        </p:nvSpPr>
        <p:spPr bwMode="auto">
          <a:xfrm rot="10800000" flipV="1">
            <a:off x="8874082" y="4519031"/>
            <a:ext cx="1739145" cy="767352"/>
          </a:xfrm>
          <a:custGeom>
            <a:avLst/>
            <a:gdLst>
              <a:gd name="connsiteX0" fmla="*/ 0 w 2105247"/>
              <a:gd name="connsiteY0" fmla="*/ 0 h 1629476"/>
              <a:gd name="connsiteX1" fmla="*/ 563526 w 2105247"/>
              <a:gd name="connsiteY1" fmla="*/ 1371600 h 1629476"/>
              <a:gd name="connsiteX2" fmla="*/ 2105247 w 2105247"/>
              <a:gd name="connsiteY2" fmla="*/ 1626781 h 162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5247" h="1629476">
                <a:moveTo>
                  <a:pt x="0" y="0"/>
                </a:moveTo>
                <a:cubicBezTo>
                  <a:pt x="106326" y="550235"/>
                  <a:pt x="212652" y="1100470"/>
                  <a:pt x="563526" y="1371600"/>
                </a:cubicBezTo>
                <a:cubicBezTo>
                  <a:pt x="914401" y="1642730"/>
                  <a:pt x="1509824" y="1634755"/>
                  <a:pt x="2105247" y="1626781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7"/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56" name="Freeform: Shape 91"/>
          <p:cNvSpPr/>
          <p:nvPr/>
        </p:nvSpPr>
        <p:spPr bwMode="auto">
          <a:xfrm rot="10800000" flipV="1">
            <a:off x="9043633" y="2940184"/>
            <a:ext cx="1164809" cy="2352963"/>
          </a:xfrm>
          <a:custGeom>
            <a:avLst/>
            <a:gdLst>
              <a:gd name="connsiteX0" fmla="*/ 0 w 2105247"/>
              <a:gd name="connsiteY0" fmla="*/ 0 h 1629476"/>
              <a:gd name="connsiteX1" fmla="*/ 563526 w 2105247"/>
              <a:gd name="connsiteY1" fmla="*/ 1371600 h 1629476"/>
              <a:gd name="connsiteX2" fmla="*/ 2105247 w 2105247"/>
              <a:gd name="connsiteY2" fmla="*/ 1626781 h 162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5247" h="1629476">
                <a:moveTo>
                  <a:pt x="0" y="0"/>
                </a:moveTo>
                <a:cubicBezTo>
                  <a:pt x="106326" y="550235"/>
                  <a:pt x="212652" y="1100470"/>
                  <a:pt x="563526" y="1371600"/>
                </a:cubicBezTo>
                <a:cubicBezTo>
                  <a:pt x="914401" y="1642730"/>
                  <a:pt x="1509824" y="1634755"/>
                  <a:pt x="2105247" y="1626781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7"/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6134471" y="1616628"/>
            <a:ext cx="2628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+mn-lt"/>
              </a:rPr>
              <a:t>DATA LAKE</a:t>
            </a: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D4BD35E3-E790-4122-8130-E1A05C2478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0289" y="1584378"/>
            <a:ext cx="575691" cy="659223"/>
          </a:xfrm>
          <a:prstGeom prst="rect">
            <a:avLst/>
          </a:prstGeom>
        </p:spPr>
      </p:pic>
      <p:pic>
        <p:nvPicPr>
          <p:cNvPr id="1026" name="Picture 2" descr="Image result for nielsen logo">
            <a:extLst>
              <a:ext uri="{FF2B5EF4-FFF2-40B4-BE49-F238E27FC236}">
                <a16:creationId xmlns:a16="http://schemas.microsoft.com/office/drawing/2014/main" id="{A916BE9A-0A5F-4C76-A53A-4A996B89F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597" y="5640294"/>
            <a:ext cx="1017855" cy="56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5277FB5-4A00-4314-82A3-58F00BD4B8D8}"/>
              </a:ext>
            </a:extLst>
          </p:cNvPr>
          <p:cNvGrpSpPr/>
          <p:nvPr/>
        </p:nvGrpSpPr>
        <p:grpSpPr>
          <a:xfrm>
            <a:off x="6622117" y="2903418"/>
            <a:ext cx="663379" cy="2514431"/>
            <a:chOff x="6622118" y="2613488"/>
            <a:chExt cx="663378" cy="2514431"/>
          </a:xfrm>
        </p:grpSpPr>
        <p:pic>
          <p:nvPicPr>
            <p:cNvPr id="101" name="Picture 2">
              <a:extLst>
                <a:ext uri="{FF2B5EF4-FFF2-40B4-BE49-F238E27FC236}">
                  <a16:creationId xmlns:a16="http://schemas.microsoft.com/office/drawing/2014/main" id="{D5FACD68-5922-44DF-9394-A73422C944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2118" y="2613488"/>
              <a:ext cx="663378" cy="248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752" y="4611448"/>
              <a:ext cx="419089" cy="516471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28B822A-24EA-4C6B-AA95-08F3E136A31D}"/>
              </a:ext>
            </a:extLst>
          </p:cNvPr>
          <p:cNvGrpSpPr/>
          <p:nvPr/>
        </p:nvGrpSpPr>
        <p:grpSpPr>
          <a:xfrm>
            <a:off x="9147640" y="4400413"/>
            <a:ext cx="414477" cy="1571011"/>
            <a:chOff x="6622118" y="2613488"/>
            <a:chExt cx="663378" cy="2514431"/>
          </a:xfrm>
        </p:grpSpPr>
        <p:pic>
          <p:nvPicPr>
            <p:cNvPr id="105" name="Picture 2">
              <a:extLst>
                <a:ext uri="{FF2B5EF4-FFF2-40B4-BE49-F238E27FC236}">
                  <a16:creationId xmlns:a16="http://schemas.microsoft.com/office/drawing/2014/main" id="{F0A2421E-EA0D-4180-A818-EA48ECB14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2118" y="2613488"/>
              <a:ext cx="663378" cy="248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D48CF678-C8AA-4C35-9197-CD038EFBD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752" y="4611448"/>
              <a:ext cx="419089" cy="516471"/>
            </a:xfrm>
            <a:prstGeom prst="rect">
              <a:avLst/>
            </a:prstGeom>
          </p:spPr>
        </p:pic>
      </p:grpSp>
      <p:pic>
        <p:nvPicPr>
          <p:cNvPr id="2052" name="Picture 4" descr="Image result for dv360">
            <a:extLst>
              <a:ext uri="{FF2B5EF4-FFF2-40B4-BE49-F238E27FC236}">
                <a16:creationId xmlns:a16="http://schemas.microsoft.com/office/drawing/2014/main" id="{C552D81A-AC1E-44A3-A164-F5A842B17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013" y="1882706"/>
            <a:ext cx="659433" cy="44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youtube logo">
            <a:extLst>
              <a:ext uri="{FF2B5EF4-FFF2-40B4-BE49-F238E27FC236}">
                <a16:creationId xmlns:a16="http://schemas.microsoft.com/office/drawing/2014/main" id="{9624642D-4C11-4821-A732-D24DC7CB1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865" y="3278153"/>
            <a:ext cx="420773" cy="29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66B35C-CE9D-48DC-A876-C741A29C6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" y="4512828"/>
            <a:ext cx="544716" cy="33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3E052BE-1F0F-4990-B49D-D0D70D955DEC}"/>
              </a:ext>
            </a:extLst>
          </p:cNvPr>
          <p:cNvGrpSpPr/>
          <p:nvPr/>
        </p:nvGrpSpPr>
        <p:grpSpPr>
          <a:xfrm>
            <a:off x="2201190" y="3305419"/>
            <a:ext cx="414477" cy="1571011"/>
            <a:chOff x="6622118" y="2613488"/>
            <a:chExt cx="663378" cy="2514431"/>
          </a:xfrm>
        </p:grpSpPr>
        <p:pic>
          <p:nvPicPr>
            <p:cNvPr id="102" name="Picture 2">
              <a:extLst>
                <a:ext uri="{FF2B5EF4-FFF2-40B4-BE49-F238E27FC236}">
                  <a16:creationId xmlns:a16="http://schemas.microsoft.com/office/drawing/2014/main" id="{AB5815C1-8624-47B1-9F57-BDCC52767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2118" y="2613488"/>
              <a:ext cx="663378" cy="248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122C5436-C8FB-4622-826E-C53B3B6E9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752" y="4611448"/>
              <a:ext cx="419089" cy="516471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554A3DD-8A0F-4A18-AD24-9339DC0982DE}"/>
              </a:ext>
            </a:extLst>
          </p:cNvPr>
          <p:cNvGrpSpPr/>
          <p:nvPr/>
        </p:nvGrpSpPr>
        <p:grpSpPr>
          <a:xfrm>
            <a:off x="4411200" y="3305419"/>
            <a:ext cx="414477" cy="1571011"/>
            <a:chOff x="6622118" y="2613488"/>
            <a:chExt cx="663378" cy="2514431"/>
          </a:xfrm>
        </p:grpSpPr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A05E0C0C-0FDB-4FF5-B58E-BC9911D56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2118" y="2613488"/>
              <a:ext cx="663378" cy="2484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C792DE20-E893-4298-A739-BC4ACACBA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752" y="4611448"/>
              <a:ext cx="419089" cy="516471"/>
            </a:xfrm>
            <a:prstGeom prst="rect">
              <a:avLst/>
            </a:prstGeom>
          </p:spPr>
        </p:pic>
      </p:grpSp>
      <p:pic>
        <p:nvPicPr>
          <p:cNvPr id="2050" name="Picture 2" descr="Keurig Dr Pepper logo | Dwglogo">
            <a:extLst>
              <a:ext uri="{FF2B5EF4-FFF2-40B4-BE49-F238E27FC236}">
                <a16:creationId xmlns:a16="http://schemas.microsoft.com/office/drawing/2014/main" id="{B2DA4674-D4B9-48C5-8078-83E97B479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064" y="1892968"/>
            <a:ext cx="891199" cy="61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ageo Logo | The most famous brands and company logos in the world">
            <a:extLst>
              <a:ext uri="{FF2B5EF4-FFF2-40B4-BE49-F238E27FC236}">
                <a16:creationId xmlns:a16="http://schemas.microsoft.com/office/drawing/2014/main" id="{A04CD64F-E584-4BC3-870C-744A404B4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384" y="2247890"/>
            <a:ext cx="702068" cy="39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mazon logo | Logok">
            <a:extLst>
              <a:ext uri="{FF2B5EF4-FFF2-40B4-BE49-F238E27FC236}">
                <a16:creationId xmlns:a16="http://schemas.microsoft.com/office/drawing/2014/main" id="{BA084111-DE70-478E-A7D8-EBA5D2D2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80" y="2998109"/>
            <a:ext cx="961761" cy="72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astercard logo - ClickZ">
            <a:extLst>
              <a:ext uri="{FF2B5EF4-FFF2-40B4-BE49-F238E27FC236}">
                <a16:creationId xmlns:a16="http://schemas.microsoft.com/office/drawing/2014/main" id="{30675903-8CAB-41E1-BFA0-617529A51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7" r="27182"/>
          <a:stretch/>
        </p:blipFill>
        <p:spPr bwMode="auto">
          <a:xfrm>
            <a:off x="1200325" y="4929773"/>
            <a:ext cx="530189" cy="39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1C6E8D1-4A11-49F8-86EE-3CB1949EB4C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37" y="1925628"/>
            <a:ext cx="796755" cy="29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65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8A816C-71A6-4257-BF02-34EDDEBF1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5" t="7454" r="15016" b="4201"/>
          <a:stretch/>
        </p:blipFill>
        <p:spPr>
          <a:xfrm>
            <a:off x="2507946" y="0"/>
            <a:ext cx="9689134" cy="685800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C3DE36-D168-4A79-8263-F7DA210FC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Example Twitch Overlay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95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58EAB-DCCA-4DD0-BCD1-34CC99973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3" r="9089" b="8864"/>
          <a:stretch/>
        </p:blipFill>
        <p:spPr>
          <a:xfrm>
            <a:off x="3523488" y="5583"/>
            <a:ext cx="8668512" cy="68524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2D9BB-2E07-4FA5-BA2F-6B2EE2716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Data</a:t>
            </a:r>
            <a:br>
              <a:rPr lang="en-US" sz="4800" dirty="0"/>
            </a:br>
            <a:r>
              <a:rPr lang="en-US" sz="4800" dirty="0"/>
              <a:t>Collection</a:t>
            </a:r>
            <a:br>
              <a:rPr lang="en-US" sz="4800" dirty="0"/>
            </a:br>
            <a:r>
              <a:rPr lang="en-US" sz="4800" dirty="0"/>
              <a:t>Techniques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651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0BDE7D-4C8C-4781-853E-ED4098975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321734"/>
            <a:ext cx="6891187" cy="1135737"/>
          </a:xfrm>
        </p:spPr>
        <p:txBody>
          <a:bodyPr>
            <a:normAutofit/>
          </a:bodyPr>
          <a:lstStyle/>
          <a:p>
            <a:r>
              <a:rPr lang="en-US" sz="3600" dirty="0"/>
              <a:t>Acquiring Users for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1D68-F86E-4007-AD1F-001B4622A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6891187" cy="4393982"/>
          </a:xfrm>
        </p:spPr>
        <p:txBody>
          <a:bodyPr>
            <a:normAutofit/>
          </a:bodyPr>
          <a:lstStyle/>
          <a:p>
            <a:r>
              <a:rPr lang="en-US" sz="2400" dirty="0"/>
              <a:t>The brands we work with provide an email list and an incentive.</a:t>
            </a:r>
          </a:p>
          <a:p>
            <a:r>
              <a:rPr lang="en-US" sz="2400" dirty="0"/>
              <a:t>We use a brand’s email system and embed tracking information that follows the user through the entire process.</a:t>
            </a:r>
          </a:p>
          <a:p>
            <a:r>
              <a:rPr lang="en-US" sz="2400" dirty="0"/>
              <a:t>The incentive can be distributed by the brand or by </a:t>
            </a:r>
            <a:r>
              <a:rPr lang="en-US" sz="2400" dirty="0" err="1"/>
              <a:t>Datalucent</a:t>
            </a:r>
            <a:r>
              <a:rPr lang="en-US" sz="2400" dirty="0"/>
              <a:t> via the brand’s email system.</a:t>
            </a:r>
          </a:p>
          <a:p>
            <a:r>
              <a:rPr lang="en-US" sz="2400" dirty="0"/>
              <a:t>We completely white label the process and the user is never aware of </a:t>
            </a:r>
            <a:r>
              <a:rPr lang="en-US" sz="2400" dirty="0" err="1"/>
              <a:t>Datalucent</a:t>
            </a:r>
            <a:r>
              <a:rPr lang="en-US" sz="2400" dirty="0"/>
              <a:t>.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71912374-517E-4EEF-B495-27B18BC894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8" r="-2" b="10656"/>
          <a:stretch/>
        </p:blipFill>
        <p:spPr>
          <a:xfrm>
            <a:off x="8129873" y="0"/>
            <a:ext cx="4062128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018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35B8-495B-4D4B-8ED8-12097AB53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Step 1: Logging in With Social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24247C-248B-4A42-AF28-49982E586A87}"/>
              </a:ext>
            </a:extLst>
          </p:cNvPr>
          <p:cNvSpPr txBox="1">
            <a:spLocks/>
          </p:cNvSpPr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process begins with the user selecting a social media platform to use with our system.</a:t>
            </a:r>
          </a:p>
          <a:p>
            <a:r>
              <a:rPr lang="en-US" dirty="0"/>
              <a:t>We currently support Facebook and Twitter, with Google, Instagram and more to follow.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9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25A80B2-0E1E-4148-8612-BB79847F3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52"/>
          <a:stretch/>
        </p:blipFill>
        <p:spPr>
          <a:xfrm>
            <a:off x="20" y="10"/>
            <a:ext cx="4100705" cy="6857990"/>
          </a:xfrm>
          <a:prstGeom prst="rect">
            <a:avLst/>
          </a:prstGeom>
          <a:effectLst/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1B8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436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135A26D-9D47-467E-91F1-31149BF0D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C04B5-DB7F-4C3F-AA3A-DDA485C7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US" dirty="0"/>
              <a:t>Step 2: Uploading Data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19333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B2334-704E-4F59-A74E-ACE91581B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dirty="0"/>
              <a:t>The user is brought through the process of how to download their information from the social media platform they logged in with.</a:t>
            </a:r>
          </a:p>
          <a:p>
            <a:r>
              <a:rPr lang="en-US" dirty="0"/>
              <a:t>We provide a simple drag and drop upload solution that works on both desktop and mobile.</a:t>
            </a:r>
          </a:p>
          <a:p>
            <a:r>
              <a:rPr lang="en-US" dirty="0"/>
              <a:t>The user is automatically brought to the final step once the upload is completed.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0791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E0415121-C317-476A-9F3A-6D9D29909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267" y="1632793"/>
            <a:ext cx="1725097" cy="3729939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8C8F2E-DAAF-4164-80F8-717C352C7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87" y="3558660"/>
            <a:ext cx="1310479" cy="2833468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5E66E5CA-FB68-41A3-88F6-D0245773F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87" y="401342"/>
            <a:ext cx="1310479" cy="2833468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6147" y="5530635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6066084"/>
            <a:ext cx="1913062" cy="791916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179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BCEE-8B39-402E-B775-6D062801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Step 3: Customer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352E6-BFD3-4D50-BA65-2CFF9607A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As a value-added feature, we include a customer survey with questions supplied by the brand. This is their opportunity to ask important questions of their customers and discover new insights.</a:t>
            </a:r>
          </a:p>
          <a:p>
            <a:r>
              <a:rPr lang="en-US" sz="2400" dirty="0"/>
              <a:t>Survey results are automatically associated with social media.</a:t>
            </a:r>
          </a:p>
          <a:p>
            <a:r>
              <a:rPr lang="en-US" sz="2400" dirty="0"/>
              <a:t>After this step is completed the user is informed that their data will be reviewed and that a prize will be issued within a certain timeframe.</a:t>
            </a:r>
          </a:p>
          <a:p>
            <a:r>
              <a:rPr lang="en-US" sz="2400" dirty="0"/>
              <a:t>Consent for data collection is obtained when the survey is completed.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06F7B6C-DEBD-43CF-A8F0-AED0FB294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" r="-2" b="11747"/>
          <a:stretch/>
        </p:blipFill>
        <p:spPr>
          <a:xfrm>
            <a:off x="0" y="-88899"/>
            <a:ext cx="3707103" cy="6946899"/>
          </a:xfrm>
          <a:prstGeom prst="rect">
            <a:avLst/>
          </a:prstGeom>
          <a:effectLst/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EE9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777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37581EE-C215-41F8-8C34-B8F9AB445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15" y="1274260"/>
            <a:ext cx="6923950" cy="519296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4264B9-791C-46F8-A988-FE756F6DE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34" y="250405"/>
            <a:ext cx="9056166" cy="873740"/>
          </a:xfrm>
        </p:spPr>
        <p:txBody>
          <a:bodyPr>
            <a:normAutofit fontScale="90000"/>
          </a:bodyPr>
          <a:lstStyle/>
          <a:p>
            <a:r>
              <a:rPr lang="en-US" dirty="0"/>
              <a:t>Alternate Example: Gamified 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DED18-F062-4AB3-A6B9-B8B0ACA919A2}"/>
              </a:ext>
            </a:extLst>
          </p:cNvPr>
          <p:cNvSpPr txBox="1"/>
          <p:nvPr/>
        </p:nvSpPr>
        <p:spPr>
          <a:xfrm>
            <a:off x="10661650" y="1274260"/>
            <a:ext cx="1510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Tracks Progress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5CE3BDCC-2BB2-4AE2-B06B-8439A9DD85A8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67660" y="1560695"/>
            <a:ext cx="993990" cy="86506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F302E3-103F-4FFE-A0C3-23F346904FF4}"/>
              </a:ext>
            </a:extLst>
          </p:cNvPr>
          <p:cNvSpPr txBox="1"/>
          <p:nvPr/>
        </p:nvSpPr>
        <p:spPr>
          <a:xfrm>
            <a:off x="10661650" y="3819833"/>
            <a:ext cx="169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 Status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7376BB0-C528-44AF-AAC1-4FCAAA97FF4B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9613900" y="4004498"/>
            <a:ext cx="1047750" cy="73260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FB1134-537D-4FB1-B5D6-3DFF8D22A93D}"/>
              </a:ext>
            </a:extLst>
          </p:cNvPr>
          <p:cNvSpPr txBox="1"/>
          <p:nvPr/>
        </p:nvSpPr>
        <p:spPr>
          <a:xfrm>
            <a:off x="1535634" y="5986059"/>
            <a:ext cx="169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Starts Process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0BEE204-EAE7-4D8D-B0BC-8C7D5253196E}"/>
              </a:ext>
            </a:extLst>
          </p:cNvPr>
          <p:cNvCxnSpPr>
            <a:cxnSpLocks/>
          </p:cNvCxnSpPr>
          <p:nvPr/>
        </p:nvCxnSpPr>
        <p:spPr>
          <a:xfrm flipV="1">
            <a:off x="3053490" y="5734173"/>
            <a:ext cx="3227933" cy="43655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3A90A02-2829-4037-96D1-67F6A71E0647}"/>
              </a:ext>
            </a:extLst>
          </p:cNvPr>
          <p:cNvSpPr txBox="1"/>
          <p:nvPr/>
        </p:nvSpPr>
        <p:spPr>
          <a:xfrm>
            <a:off x="557734" y="1376031"/>
            <a:ext cx="26769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Datalucent</a:t>
            </a:r>
            <a:r>
              <a:rPr lang="en-US" sz="2000" dirty="0"/>
              <a:t> can implement gamification techniques to help guide the user through the process in a relaxed and fun environment.</a:t>
            </a:r>
          </a:p>
          <a:p>
            <a:endParaRPr lang="en-US" sz="2000" dirty="0"/>
          </a:p>
          <a:p>
            <a:r>
              <a:rPr lang="en-US" sz="2000" dirty="0"/>
              <a:t>This is a sample </a:t>
            </a:r>
            <a:r>
              <a:rPr lang="en-US" sz="2000" dirty="0" err="1"/>
              <a:t>Datalucent</a:t>
            </a:r>
            <a:r>
              <a:rPr lang="en-US" sz="2000" dirty="0"/>
              <a:t> produced for </a:t>
            </a:r>
            <a:r>
              <a:rPr lang="en-US" sz="2000" dirty="0" err="1"/>
              <a:t>Nascar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163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2D810F8-8D3C-4F99-A91B-75D5F51F4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185" r="-14741" b="-16770"/>
          <a:stretch/>
        </p:blipFill>
        <p:spPr>
          <a:xfrm>
            <a:off x="4956220" y="0"/>
            <a:ext cx="8668512" cy="817557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2D9BB-2E07-4FA5-BA2F-6B2EE2716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Data</a:t>
            </a:r>
            <a:br>
              <a:rPr lang="en-US" sz="4800" dirty="0"/>
            </a:br>
            <a:r>
              <a:rPr lang="en-US" sz="4800" dirty="0"/>
              <a:t>Results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868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928A8-98C4-4B66-8E4C-A70354023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Benefits &amp; Features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575F3-A428-4ECD-8A90-0C64B0BB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All data is stripped of personally identifiable information and normalized into a structured database.</a:t>
            </a:r>
          </a:p>
          <a:p>
            <a:r>
              <a:rPr lang="en-US" dirty="0"/>
              <a:t>This database can be accessed through the brand’s business intelligence tool of choice via our API.</a:t>
            </a:r>
          </a:p>
          <a:p>
            <a:r>
              <a:rPr lang="en-US" dirty="0"/>
              <a:t>The information is secure, compliant, and risk-free for the brand.</a:t>
            </a:r>
          </a:p>
        </p:txBody>
      </p:sp>
    </p:spTree>
    <p:extLst>
      <p:ext uri="{BB962C8B-B14F-4D97-AF65-F5344CB8AC3E}">
        <p14:creationId xmlns:p14="http://schemas.microsoft.com/office/powerpoint/2010/main" val="2488703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775</Words>
  <Application>Microsoft Office PowerPoint</Application>
  <PresentationFormat>Widescreen</PresentationFormat>
  <Paragraphs>133</Paragraphs>
  <Slides>17</Slides>
  <Notes>1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Roboto</vt:lpstr>
      <vt:lpstr>Office Theme</vt:lpstr>
      <vt:lpstr>PowerPoint Presentation</vt:lpstr>
      <vt:lpstr>Data Collection Techniques</vt:lpstr>
      <vt:lpstr>Acquiring Users for Data Collection</vt:lpstr>
      <vt:lpstr>Step 1: Logging in With Social</vt:lpstr>
      <vt:lpstr>Step 2: Uploading Data</vt:lpstr>
      <vt:lpstr>Step 3: Customer Survey</vt:lpstr>
      <vt:lpstr>Alternate Example: Gamified Experience</vt:lpstr>
      <vt:lpstr>Data Results</vt:lpstr>
      <vt:lpstr>Benefits &amp; Features</vt:lpstr>
      <vt:lpstr>Consumer Data Anatomy</vt:lpstr>
      <vt:lpstr>Learn Adjacent Interests and Markets</vt:lpstr>
      <vt:lpstr>See Changes Over Time</vt:lpstr>
      <vt:lpstr>PowerPoint Presentation</vt:lpstr>
      <vt:lpstr>Our Advantages</vt:lpstr>
      <vt:lpstr>Open Questions &amp; Notes</vt:lpstr>
      <vt:lpstr>PowerPoint Presentation</vt:lpstr>
      <vt:lpstr>Example Twitch Overlay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 Garcia</dc:creator>
  <cp:lastModifiedBy>Jenny Garcia</cp:lastModifiedBy>
  <cp:revision>13</cp:revision>
  <dcterms:created xsi:type="dcterms:W3CDTF">2020-10-30T13:59:33Z</dcterms:created>
  <dcterms:modified xsi:type="dcterms:W3CDTF">2020-10-30T14:43:57Z</dcterms:modified>
</cp:coreProperties>
</file>